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xml" ContentType="application/vnd.openxmlformats-officedocument.presentationml.notesSlide+xml"/>
  <Override PartName="/ppt/charts/chart6.xml" ContentType="application/vnd.openxmlformats-officedocument.drawingml.chart+xml"/>
  <Override PartName="/ppt/notesSlides/notesSlide2.xml" ContentType="application/vnd.openxmlformats-officedocument.presentationml.notesSlide+xml"/>
  <Override PartName="/ppt/charts/chart7.xml" ContentType="application/vnd.openxmlformats-officedocument.drawingml.chart+xml"/>
  <Override PartName="/ppt/notesSlides/notesSlide3.xml" ContentType="application/vnd.openxmlformats-officedocument.presentationml.notesSlide+xml"/>
  <Override PartName="/ppt/charts/chart8.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9.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0.xml" ContentType="application/vnd.openxmlformats-officedocument.drawingml.chart+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 id="2147483758" r:id="rId2"/>
  </p:sldMasterIdLst>
  <p:notesMasterIdLst>
    <p:notesMasterId r:id="rId99"/>
  </p:notesMasterIdLst>
  <p:handoutMasterIdLst>
    <p:handoutMasterId r:id="rId100"/>
  </p:handoutMasterIdLst>
  <p:sldIdLst>
    <p:sldId id="256" r:id="rId3"/>
    <p:sldId id="321" r:id="rId4"/>
    <p:sldId id="259" r:id="rId5"/>
    <p:sldId id="310" r:id="rId6"/>
    <p:sldId id="311" r:id="rId7"/>
    <p:sldId id="320" r:id="rId8"/>
    <p:sldId id="309" r:id="rId9"/>
    <p:sldId id="322" r:id="rId10"/>
    <p:sldId id="262" r:id="rId11"/>
    <p:sldId id="263" r:id="rId12"/>
    <p:sldId id="264" r:id="rId13"/>
    <p:sldId id="323" r:id="rId14"/>
    <p:sldId id="326" r:id="rId15"/>
    <p:sldId id="351" r:id="rId16"/>
    <p:sldId id="352" r:id="rId17"/>
    <p:sldId id="327" r:id="rId18"/>
    <p:sldId id="328" r:id="rId19"/>
    <p:sldId id="331" r:id="rId20"/>
    <p:sldId id="333" r:id="rId21"/>
    <p:sldId id="334" r:id="rId22"/>
    <p:sldId id="335" r:id="rId23"/>
    <p:sldId id="336" r:id="rId24"/>
    <p:sldId id="337" r:id="rId25"/>
    <p:sldId id="353" r:id="rId26"/>
    <p:sldId id="339" r:id="rId27"/>
    <p:sldId id="340" r:id="rId28"/>
    <p:sldId id="341" r:id="rId29"/>
    <p:sldId id="342" r:id="rId30"/>
    <p:sldId id="348" r:id="rId31"/>
    <p:sldId id="404" r:id="rId32"/>
    <p:sldId id="405" r:id="rId33"/>
    <p:sldId id="265" r:id="rId34"/>
    <p:sldId id="293" r:id="rId35"/>
    <p:sldId id="267" r:id="rId36"/>
    <p:sldId id="269" r:id="rId37"/>
    <p:sldId id="294" r:id="rId38"/>
    <p:sldId id="314" r:id="rId39"/>
    <p:sldId id="315" r:id="rId40"/>
    <p:sldId id="355" r:id="rId41"/>
    <p:sldId id="357" r:id="rId42"/>
    <p:sldId id="358" r:id="rId43"/>
    <p:sldId id="359" r:id="rId44"/>
    <p:sldId id="360" r:id="rId45"/>
    <p:sldId id="361" r:id="rId46"/>
    <p:sldId id="363" r:id="rId47"/>
    <p:sldId id="365" r:id="rId48"/>
    <p:sldId id="366" r:id="rId49"/>
    <p:sldId id="367" r:id="rId50"/>
    <p:sldId id="368" r:id="rId51"/>
    <p:sldId id="362" r:id="rId52"/>
    <p:sldId id="364" r:id="rId53"/>
    <p:sldId id="369" r:id="rId54"/>
    <p:sldId id="370" r:id="rId55"/>
    <p:sldId id="371" r:id="rId56"/>
    <p:sldId id="372" r:id="rId57"/>
    <p:sldId id="373" r:id="rId58"/>
    <p:sldId id="374" r:id="rId59"/>
    <p:sldId id="375" r:id="rId60"/>
    <p:sldId id="376" r:id="rId61"/>
    <p:sldId id="378" r:id="rId62"/>
    <p:sldId id="379" r:id="rId63"/>
    <p:sldId id="380" r:id="rId64"/>
    <p:sldId id="317" r:id="rId65"/>
    <p:sldId id="318" r:id="rId66"/>
    <p:sldId id="421" r:id="rId67"/>
    <p:sldId id="382" r:id="rId68"/>
    <p:sldId id="383" r:id="rId69"/>
    <p:sldId id="384" r:id="rId70"/>
    <p:sldId id="386" r:id="rId71"/>
    <p:sldId id="417" r:id="rId72"/>
    <p:sldId id="385" r:id="rId73"/>
    <p:sldId id="387" r:id="rId74"/>
    <p:sldId id="388" r:id="rId75"/>
    <p:sldId id="389" r:id="rId76"/>
    <p:sldId id="390" r:id="rId77"/>
    <p:sldId id="414" r:id="rId78"/>
    <p:sldId id="392" r:id="rId79"/>
    <p:sldId id="420" r:id="rId80"/>
    <p:sldId id="416" r:id="rId81"/>
    <p:sldId id="393" r:id="rId82"/>
    <p:sldId id="415" r:id="rId83"/>
    <p:sldId id="394" r:id="rId84"/>
    <p:sldId id="396" r:id="rId85"/>
    <p:sldId id="422" r:id="rId86"/>
    <p:sldId id="418" r:id="rId87"/>
    <p:sldId id="397" r:id="rId88"/>
    <p:sldId id="423" r:id="rId89"/>
    <p:sldId id="424" r:id="rId90"/>
    <p:sldId id="398" r:id="rId91"/>
    <p:sldId id="399" r:id="rId92"/>
    <p:sldId id="401" r:id="rId93"/>
    <p:sldId id="419" r:id="rId94"/>
    <p:sldId id="400" r:id="rId95"/>
    <p:sldId id="402" r:id="rId96"/>
    <p:sldId id="354" r:id="rId97"/>
    <p:sldId id="292" r:id="rId98"/>
  </p:sldIdLst>
  <p:sldSz cx="9144000" cy="6858000" type="screen4x3"/>
  <p:notesSz cx="6805613" cy="9939338"/>
  <p:defaultTextStyle>
    <a:defPPr>
      <a:defRPr lang="de-A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21FF"/>
    <a:srgbClr val="06EA06"/>
    <a:srgbClr val="12EE17"/>
    <a:srgbClr val="0BEF31"/>
    <a:srgbClr val="2BF54D"/>
    <a:srgbClr val="7393F9"/>
    <a:srgbClr val="000000"/>
    <a:srgbClr val="00AC00"/>
    <a:srgbClr val="00004C"/>
    <a:srgbClr val="0000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8760" autoAdjust="0"/>
    <p:restoredTop sz="94675" autoAdjust="0"/>
  </p:normalViewPr>
  <p:slideViewPr>
    <p:cSldViewPr>
      <p:cViewPr varScale="1">
        <p:scale>
          <a:sx n="82" d="100"/>
          <a:sy n="82" d="100"/>
        </p:scale>
        <p:origin x="-1253" y="-82"/>
      </p:cViewPr>
      <p:guideLst>
        <p:guide orient="horz" pos="2160"/>
        <p:guide pos="2880"/>
      </p:guideLst>
    </p:cSldViewPr>
  </p:slideViewPr>
  <p:outlineViewPr>
    <p:cViewPr>
      <p:scale>
        <a:sx n="33" d="100"/>
        <a:sy n="33" d="100"/>
      </p:scale>
      <p:origin x="0" y="91824"/>
    </p:cViewPr>
  </p:outlineViewPr>
  <p:notesTextViewPr>
    <p:cViewPr>
      <p:scale>
        <a:sx n="100" d="100"/>
        <a:sy n="100" d="100"/>
      </p:scale>
      <p:origin x="0" y="0"/>
    </p:cViewPr>
  </p:notesTextViewPr>
  <p:sorterViewPr>
    <p:cViewPr>
      <p:scale>
        <a:sx n="100" d="100"/>
        <a:sy n="100" d="100"/>
      </p:scale>
      <p:origin x="0" y="14131"/>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oleObject" Target="file:///C:\Users\horst\Desktop\Diagramm%20in%20Microsoft%20PowerPoint.xlsx" TargetMode="External"/><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solidFill>
          <a:srgbClr val="C0C0C0"/>
        </a:solidFill>
        <a:ln w="3175">
          <a:solidFill>
            <a:schemeClr val="tx1"/>
          </a:solidFill>
          <a:prstDash val="solid"/>
        </a:ln>
      </c:spPr>
    </c:floor>
    <c:sideWall>
      <c:thickness val="0"/>
      <c:spPr>
        <a:noFill/>
        <a:ln w="25400">
          <a:noFill/>
        </a:ln>
      </c:spPr>
    </c:sideWall>
    <c:backWall>
      <c:thickness val="0"/>
      <c:spPr>
        <a:noFill/>
        <a:ln w="25400">
          <a:noFill/>
        </a:ln>
      </c:spPr>
    </c:backWall>
    <c:plotArea>
      <c:layout/>
      <c:bar3DChart>
        <c:barDir val="col"/>
        <c:grouping val="clustered"/>
        <c:varyColors val="0"/>
        <c:dLbls>
          <c:showLegendKey val="0"/>
          <c:showVal val="0"/>
          <c:showCatName val="0"/>
          <c:showSerName val="0"/>
          <c:showPercent val="0"/>
          <c:showBubbleSize val="0"/>
        </c:dLbls>
        <c:gapWidth val="150"/>
        <c:gapDepth val="0"/>
        <c:shape val="box"/>
        <c:axId val="33977856"/>
        <c:axId val="33979392"/>
        <c:axId val="0"/>
      </c:bar3DChart>
      <c:catAx>
        <c:axId val="33977856"/>
        <c:scaling>
          <c:orientation val="minMax"/>
        </c:scaling>
        <c:delete val="0"/>
        <c:axPos val="b"/>
        <c:majorTickMark val="out"/>
        <c:minorTickMark val="none"/>
        <c:tickLblPos val="low"/>
        <c:spPr>
          <a:ln w="3172">
            <a:solidFill>
              <a:schemeClr val="tx1"/>
            </a:solidFill>
            <a:prstDash val="solid"/>
          </a:ln>
        </c:spPr>
        <c:txPr>
          <a:bodyPr rot="0" vert="horz"/>
          <a:lstStyle/>
          <a:p>
            <a:pPr>
              <a:defRPr sz="1799" b="1" i="0" u="none" strike="noStrike" baseline="0">
                <a:solidFill>
                  <a:schemeClr val="tx1"/>
                </a:solidFill>
                <a:latin typeface="Arial"/>
                <a:ea typeface="Arial"/>
                <a:cs typeface="Arial"/>
              </a:defRPr>
            </a:pPr>
            <a:endParaRPr lang="de-DE"/>
          </a:p>
        </c:txPr>
        <c:crossAx val="33979392"/>
        <c:crosses val="autoZero"/>
        <c:auto val="1"/>
        <c:lblAlgn val="ctr"/>
        <c:lblOffset val="100"/>
        <c:tickMarkSkip val="1"/>
        <c:noMultiLvlLbl val="0"/>
      </c:catAx>
      <c:valAx>
        <c:axId val="33979392"/>
        <c:scaling>
          <c:orientation val="minMax"/>
        </c:scaling>
        <c:delete val="0"/>
        <c:axPos val="l"/>
        <c:majorGridlines>
          <c:spPr>
            <a:ln w="3172">
              <a:solidFill>
                <a:schemeClr val="tx1"/>
              </a:solidFill>
              <a:prstDash val="solid"/>
            </a:ln>
          </c:spPr>
        </c:majorGridlines>
        <c:majorTickMark val="out"/>
        <c:minorTickMark val="none"/>
        <c:tickLblPos val="nextTo"/>
        <c:spPr>
          <a:ln w="3172">
            <a:solidFill>
              <a:schemeClr val="tx1"/>
            </a:solidFill>
            <a:prstDash val="solid"/>
          </a:ln>
        </c:spPr>
        <c:txPr>
          <a:bodyPr rot="0" vert="horz"/>
          <a:lstStyle/>
          <a:p>
            <a:pPr>
              <a:defRPr sz="1799" b="1" i="0" u="none" strike="noStrike" baseline="0">
                <a:solidFill>
                  <a:schemeClr val="tx1"/>
                </a:solidFill>
                <a:latin typeface="Arial"/>
                <a:ea typeface="Arial"/>
                <a:cs typeface="Arial"/>
              </a:defRPr>
            </a:pPr>
            <a:endParaRPr lang="de-DE"/>
          </a:p>
        </c:txPr>
        <c:crossAx val="33977856"/>
        <c:crosses val="autoZero"/>
        <c:crossBetween val="between"/>
      </c:valAx>
      <c:spPr>
        <a:noFill/>
        <a:ln w="25380">
          <a:noFill/>
        </a:ln>
      </c:spPr>
    </c:plotArea>
    <c:legend>
      <c:legendPos val="r"/>
      <c:layout>
        <c:manualLayout>
          <c:xMode val="edge"/>
          <c:yMode val="edge"/>
          <c:x val="0.84096692111959304"/>
          <c:y val="0.41153846153846158"/>
          <c:w val="0.15394402035623408"/>
          <c:h val="0.17884615384615385"/>
        </c:manualLayout>
      </c:layout>
      <c:overlay val="0"/>
      <c:spPr>
        <a:noFill/>
        <a:ln w="3172">
          <a:solidFill>
            <a:schemeClr val="tx1"/>
          </a:solidFill>
          <a:prstDash val="solid"/>
        </a:ln>
      </c:spPr>
      <c:txPr>
        <a:bodyPr/>
        <a:lstStyle/>
        <a:p>
          <a:pPr>
            <a:defRPr sz="1654" b="1" i="0" u="none" strike="noStrike" baseline="0">
              <a:solidFill>
                <a:schemeClr val="tx1"/>
              </a:solidFill>
              <a:latin typeface="Arial"/>
              <a:ea typeface="Arial"/>
              <a:cs typeface="Arial"/>
            </a:defRPr>
          </a:pPr>
          <a:endParaRPr lang="de-DE"/>
        </a:p>
      </c:txPr>
    </c:legend>
    <c:plotVisOnly val="1"/>
    <c:dispBlanksAs val="gap"/>
    <c:showDLblsOverMax val="0"/>
  </c:chart>
  <c:spPr>
    <a:noFill/>
    <a:ln>
      <a:noFill/>
    </a:ln>
  </c:spPr>
  <c:txPr>
    <a:bodyPr/>
    <a:lstStyle/>
    <a:p>
      <a:pPr>
        <a:defRPr sz="1799" b="1" i="0" u="none" strike="noStrike" baseline="0">
          <a:solidFill>
            <a:schemeClr val="tx1"/>
          </a:solidFill>
          <a:latin typeface="Arial"/>
          <a:ea typeface="Arial"/>
          <a:cs typeface="Arial"/>
        </a:defRPr>
      </a:pPr>
      <a:endParaRPr lang="de-D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72881355932203"/>
          <c:y val="6.7839195979899486E-2"/>
          <c:w val="0.77627118644067805"/>
          <c:h val="0.66834170854271369"/>
        </c:manualLayout>
      </c:layout>
      <c:barChart>
        <c:barDir val="col"/>
        <c:grouping val="clustered"/>
        <c:varyColors val="0"/>
        <c:ser>
          <c:idx val="1"/>
          <c:order val="0"/>
          <c:tx>
            <c:strRef>
              <c:f>'Einschl nach Delikten'!$B$29</c:f>
              <c:strCache>
                <c:ptCount val="1"/>
                <c:pt idx="0">
                  <c:v>Verurteilungen 2003</c:v>
                </c:pt>
              </c:strCache>
            </c:strRef>
          </c:tx>
          <c:spPr>
            <a:solidFill>
              <a:srgbClr val="800000"/>
            </a:solidFill>
            <a:ln w="14991">
              <a:solidFill>
                <a:srgbClr val="000000"/>
              </a:solidFill>
              <a:prstDash val="solid"/>
            </a:ln>
          </c:spPr>
          <c:invertIfNegative val="0"/>
          <c:cat>
            <c:strRef>
              <c:f>'Einschl nach Delikten'!$A$30:$A$33</c:f>
              <c:strCache>
                <c:ptCount val="4"/>
                <c:pt idx="0">
                  <c:v>fremdes Vermögen</c:v>
                </c:pt>
                <c:pt idx="1">
                  <c:v>Leib &amp; Leben</c:v>
                </c:pt>
                <c:pt idx="2">
                  <c:v>SMG</c:v>
                </c:pt>
                <c:pt idx="3">
                  <c:v>sex. Integrität</c:v>
                </c:pt>
              </c:strCache>
            </c:strRef>
          </c:cat>
          <c:val>
            <c:numRef>
              <c:f>'Einschl nach Delikten'!$B$30:$B$33</c:f>
              <c:numCache>
                <c:formatCode>General</c:formatCode>
                <c:ptCount val="4"/>
                <c:pt idx="0">
                  <c:v>13818</c:v>
                </c:pt>
                <c:pt idx="1">
                  <c:v>10017</c:v>
                </c:pt>
                <c:pt idx="2">
                  <c:v>3797</c:v>
                </c:pt>
                <c:pt idx="3">
                  <c:v>499</c:v>
                </c:pt>
              </c:numCache>
            </c:numRef>
          </c:val>
        </c:ser>
        <c:ser>
          <c:idx val="0"/>
          <c:order val="1"/>
          <c:tx>
            <c:strRef>
              <c:f>'Einschl nach Delikten'!$C$29</c:f>
              <c:strCache>
                <c:ptCount val="1"/>
              </c:strCache>
            </c:strRef>
          </c:tx>
          <c:spPr>
            <a:solidFill>
              <a:srgbClr val="FFFFFF"/>
            </a:solidFill>
            <a:ln w="29982">
              <a:noFill/>
            </a:ln>
          </c:spPr>
          <c:invertIfNegative val="0"/>
          <c:cat>
            <c:strRef>
              <c:f>'Einschl nach Delikten'!$A$30:$A$33</c:f>
              <c:strCache>
                <c:ptCount val="4"/>
                <c:pt idx="0">
                  <c:v>fremdes Vermögen</c:v>
                </c:pt>
                <c:pt idx="1">
                  <c:v>Leib &amp; Leben</c:v>
                </c:pt>
                <c:pt idx="2">
                  <c:v>SMG</c:v>
                </c:pt>
                <c:pt idx="3">
                  <c:v>sex. Integrität</c:v>
                </c:pt>
              </c:strCache>
            </c:strRef>
          </c:cat>
          <c:val>
            <c:numRef>
              <c:f>'Einschl nach Delikten'!$C$30:$C$33</c:f>
              <c:numCache>
                <c:formatCode>General</c:formatCode>
                <c:ptCount val="4"/>
              </c:numCache>
            </c:numRef>
          </c:val>
        </c:ser>
        <c:dLbls>
          <c:showLegendKey val="0"/>
          <c:showVal val="0"/>
          <c:showCatName val="0"/>
          <c:showSerName val="0"/>
          <c:showPercent val="0"/>
          <c:showBubbleSize val="0"/>
        </c:dLbls>
        <c:gapWidth val="150"/>
        <c:overlap val="100"/>
        <c:axId val="51454336"/>
        <c:axId val="51455872"/>
      </c:barChart>
      <c:lineChart>
        <c:grouping val="standard"/>
        <c:varyColors val="0"/>
        <c:ser>
          <c:idx val="2"/>
          <c:order val="2"/>
          <c:tx>
            <c:strRef>
              <c:f>'Einschl nach Delikten'!$D$29</c:f>
              <c:strCache>
                <c:ptCount val="1"/>
                <c:pt idx="0">
                  <c:v>WV Rate </c:v>
                </c:pt>
              </c:strCache>
            </c:strRef>
          </c:tx>
          <c:spPr>
            <a:ln w="14991">
              <a:solidFill>
                <a:srgbClr val="3366FF"/>
              </a:solidFill>
              <a:prstDash val="solid"/>
            </a:ln>
          </c:spPr>
          <c:marker>
            <c:symbol val="triangle"/>
            <c:size val="5"/>
            <c:spPr>
              <a:solidFill>
                <a:srgbClr val="3366FF"/>
              </a:solidFill>
              <a:ln>
                <a:solidFill>
                  <a:srgbClr val="3366FF"/>
                </a:solidFill>
                <a:prstDash val="solid"/>
              </a:ln>
            </c:spPr>
          </c:marker>
          <c:dLbls>
            <c:dLbl>
              <c:idx val="0"/>
              <c:layout>
                <c:manualLayout>
                  <c:x val="2.5452388744532654E-2"/>
                  <c:y val="-3.9634704933190767E-2"/>
                </c:manualLayout>
              </c:layout>
              <c:dLblPos val="r"/>
              <c:showLegendKey val="0"/>
              <c:showVal val="1"/>
              <c:showCatName val="0"/>
              <c:showSerName val="0"/>
              <c:showPercent val="0"/>
              <c:showBubbleSize val="0"/>
            </c:dLbl>
            <c:dLbl>
              <c:idx val="1"/>
              <c:layout>
                <c:manualLayout>
                  <c:x val="1.9520274724174162E-2"/>
                  <c:y val="-1.0790365925557707E-2"/>
                </c:manualLayout>
              </c:layout>
              <c:dLblPos val="r"/>
              <c:showLegendKey val="0"/>
              <c:showVal val="1"/>
              <c:showCatName val="0"/>
              <c:showSerName val="0"/>
              <c:showPercent val="0"/>
              <c:showBubbleSize val="0"/>
            </c:dLbl>
            <c:spPr>
              <a:noFill/>
              <a:ln w="29982">
                <a:noFill/>
              </a:ln>
            </c:spPr>
            <c:txPr>
              <a:bodyPr/>
              <a:lstStyle/>
              <a:p>
                <a:pPr>
                  <a:defRPr sz="1180" b="0" i="0" u="none" strike="noStrike" baseline="0">
                    <a:solidFill>
                      <a:srgbClr val="000000"/>
                    </a:solidFill>
                    <a:latin typeface="Arial"/>
                    <a:ea typeface="Arial"/>
                    <a:cs typeface="Arial"/>
                  </a:defRPr>
                </a:pPr>
                <a:endParaRPr lang="de-DE"/>
              </a:p>
            </c:txPr>
            <c:showLegendKey val="0"/>
            <c:showVal val="1"/>
            <c:showCatName val="0"/>
            <c:showSerName val="0"/>
            <c:showPercent val="0"/>
            <c:showBubbleSize val="0"/>
            <c:showLeaderLines val="0"/>
          </c:dLbls>
          <c:cat>
            <c:strRef>
              <c:f>'Einschl nach Delikten'!$A$30:$A$33</c:f>
              <c:strCache>
                <c:ptCount val="4"/>
                <c:pt idx="0">
                  <c:v>fremdes Vermögen</c:v>
                </c:pt>
                <c:pt idx="1">
                  <c:v>Leib &amp; Leben</c:v>
                </c:pt>
                <c:pt idx="2">
                  <c:v>SMG</c:v>
                </c:pt>
                <c:pt idx="3">
                  <c:v>sex. Integrität</c:v>
                </c:pt>
              </c:strCache>
            </c:strRef>
          </c:cat>
          <c:val>
            <c:numRef>
              <c:f>'Einschl nach Delikten'!$D$30:$D$33</c:f>
              <c:numCache>
                <c:formatCode>0%</c:formatCode>
                <c:ptCount val="4"/>
                <c:pt idx="0">
                  <c:v>0.42</c:v>
                </c:pt>
                <c:pt idx="1">
                  <c:v>0.31</c:v>
                </c:pt>
                <c:pt idx="2">
                  <c:v>0.46</c:v>
                </c:pt>
                <c:pt idx="3">
                  <c:v>0.24</c:v>
                </c:pt>
              </c:numCache>
            </c:numRef>
          </c:val>
          <c:smooth val="0"/>
        </c:ser>
        <c:ser>
          <c:idx val="3"/>
          <c:order val="3"/>
          <c:tx>
            <c:strRef>
              <c:f>'Einschl nach Delikten'!$E$29</c:f>
              <c:strCache>
                <c:ptCount val="1"/>
                <c:pt idx="0">
                  <c:v>"einschlägig"</c:v>
                </c:pt>
              </c:strCache>
            </c:strRef>
          </c:tx>
          <c:spPr>
            <a:ln w="14991">
              <a:solidFill>
                <a:srgbClr val="FF6600"/>
              </a:solidFill>
              <a:prstDash val="solid"/>
            </a:ln>
          </c:spPr>
          <c:marker>
            <c:symbol val="x"/>
            <c:size val="5"/>
            <c:spPr>
              <a:solidFill>
                <a:srgbClr val="FF6600"/>
              </a:solidFill>
              <a:ln>
                <a:solidFill>
                  <a:srgbClr val="FF6600"/>
                </a:solidFill>
                <a:prstDash val="solid"/>
              </a:ln>
            </c:spPr>
          </c:marker>
          <c:dLbls>
            <c:dLbl>
              <c:idx val="0"/>
              <c:layout>
                <c:manualLayout>
                  <c:x val="2.206255823605802E-2"/>
                  <c:y val="-1.6380830857405833E-2"/>
                </c:manualLayout>
              </c:layout>
              <c:dLblPos val="r"/>
              <c:showLegendKey val="0"/>
              <c:showVal val="1"/>
              <c:showCatName val="0"/>
              <c:showSerName val="0"/>
              <c:showPercent val="0"/>
              <c:showBubbleSize val="0"/>
            </c:dLbl>
            <c:dLbl>
              <c:idx val="1"/>
              <c:layout>
                <c:manualLayout>
                  <c:x val="2.2910105232648796E-2"/>
                  <c:y val="-9.7808652651358856E-4"/>
                </c:manualLayout>
              </c:layout>
              <c:dLblPos val="r"/>
              <c:showLegendKey val="0"/>
              <c:showVal val="1"/>
              <c:showCatName val="0"/>
              <c:showSerName val="0"/>
              <c:showPercent val="0"/>
              <c:showBubbleSize val="0"/>
            </c:dLbl>
            <c:spPr>
              <a:noFill/>
              <a:ln w="29982">
                <a:noFill/>
              </a:ln>
            </c:spPr>
            <c:txPr>
              <a:bodyPr/>
              <a:lstStyle/>
              <a:p>
                <a:pPr>
                  <a:defRPr sz="1180" b="0" i="0" u="none" strike="noStrike" baseline="0">
                    <a:solidFill>
                      <a:srgbClr val="000000"/>
                    </a:solidFill>
                    <a:latin typeface="Arial"/>
                    <a:ea typeface="Arial"/>
                    <a:cs typeface="Arial"/>
                  </a:defRPr>
                </a:pPr>
                <a:endParaRPr lang="de-DE"/>
              </a:p>
            </c:txPr>
            <c:showLegendKey val="0"/>
            <c:showVal val="1"/>
            <c:showCatName val="0"/>
            <c:showSerName val="0"/>
            <c:showPercent val="0"/>
            <c:showBubbleSize val="0"/>
            <c:showLeaderLines val="0"/>
          </c:dLbls>
          <c:cat>
            <c:strRef>
              <c:f>'Einschl nach Delikten'!$A$30:$A$33</c:f>
              <c:strCache>
                <c:ptCount val="4"/>
                <c:pt idx="0">
                  <c:v>fremdes Vermögen</c:v>
                </c:pt>
                <c:pt idx="1">
                  <c:v>Leib &amp; Leben</c:v>
                </c:pt>
                <c:pt idx="2">
                  <c:v>SMG</c:v>
                </c:pt>
                <c:pt idx="3">
                  <c:v>sex. Integrität</c:v>
                </c:pt>
              </c:strCache>
            </c:strRef>
          </c:cat>
          <c:val>
            <c:numRef>
              <c:f>'Einschl nach Delikten'!$E$30:$E$33</c:f>
              <c:numCache>
                <c:formatCode>0%</c:formatCode>
                <c:ptCount val="4"/>
                <c:pt idx="0">
                  <c:v>0.29078014184397161</c:v>
                </c:pt>
                <c:pt idx="1">
                  <c:v>0.16132574623140661</c:v>
                </c:pt>
                <c:pt idx="2">
                  <c:v>0.28180142217540161</c:v>
                </c:pt>
                <c:pt idx="3">
                  <c:v>4.4088176352705413E-2</c:v>
                </c:pt>
              </c:numCache>
            </c:numRef>
          </c:val>
          <c:smooth val="0"/>
        </c:ser>
        <c:dLbls>
          <c:showLegendKey val="0"/>
          <c:showVal val="0"/>
          <c:showCatName val="0"/>
          <c:showSerName val="0"/>
          <c:showPercent val="0"/>
          <c:showBubbleSize val="0"/>
        </c:dLbls>
        <c:marker val="1"/>
        <c:smooth val="0"/>
        <c:axId val="51457024"/>
        <c:axId val="51462912"/>
      </c:lineChart>
      <c:catAx>
        <c:axId val="51454336"/>
        <c:scaling>
          <c:orientation val="minMax"/>
        </c:scaling>
        <c:delete val="0"/>
        <c:axPos val="b"/>
        <c:numFmt formatCode="General" sourceLinked="1"/>
        <c:majorTickMark val="cross"/>
        <c:minorTickMark val="none"/>
        <c:tickLblPos val="nextTo"/>
        <c:spPr>
          <a:ln w="3748">
            <a:solidFill>
              <a:srgbClr val="000000"/>
            </a:solidFill>
            <a:prstDash val="solid"/>
          </a:ln>
        </c:spPr>
        <c:txPr>
          <a:bodyPr rot="0" vert="horz"/>
          <a:lstStyle/>
          <a:p>
            <a:pPr>
              <a:defRPr sz="1180" b="0" i="0" u="none" strike="noStrike" baseline="0">
                <a:solidFill>
                  <a:srgbClr val="000000"/>
                </a:solidFill>
                <a:latin typeface="Arial"/>
                <a:ea typeface="Arial"/>
                <a:cs typeface="Arial"/>
              </a:defRPr>
            </a:pPr>
            <a:endParaRPr lang="de-DE"/>
          </a:p>
        </c:txPr>
        <c:crossAx val="51455872"/>
        <c:crosses val="autoZero"/>
        <c:auto val="0"/>
        <c:lblAlgn val="ctr"/>
        <c:lblOffset val="100"/>
        <c:tickLblSkip val="1"/>
        <c:tickMarkSkip val="1"/>
        <c:noMultiLvlLbl val="0"/>
      </c:catAx>
      <c:valAx>
        <c:axId val="51455872"/>
        <c:scaling>
          <c:orientation val="minMax"/>
        </c:scaling>
        <c:delete val="0"/>
        <c:axPos val="l"/>
        <c:numFmt formatCode="General" sourceLinked="1"/>
        <c:majorTickMark val="cross"/>
        <c:minorTickMark val="none"/>
        <c:tickLblPos val="nextTo"/>
        <c:spPr>
          <a:ln w="3748">
            <a:solidFill>
              <a:srgbClr val="000000"/>
            </a:solidFill>
            <a:prstDash val="solid"/>
          </a:ln>
        </c:spPr>
        <c:txPr>
          <a:bodyPr rot="0" vert="horz"/>
          <a:lstStyle/>
          <a:p>
            <a:pPr>
              <a:defRPr sz="1180" b="0" i="0" u="none" strike="noStrike" baseline="0">
                <a:solidFill>
                  <a:srgbClr val="000000"/>
                </a:solidFill>
                <a:latin typeface="Arial"/>
                <a:ea typeface="Arial"/>
                <a:cs typeface="Arial"/>
              </a:defRPr>
            </a:pPr>
            <a:endParaRPr lang="de-DE"/>
          </a:p>
        </c:txPr>
        <c:crossAx val="51454336"/>
        <c:crosses val="autoZero"/>
        <c:crossBetween val="between"/>
      </c:valAx>
      <c:catAx>
        <c:axId val="51457024"/>
        <c:scaling>
          <c:orientation val="minMax"/>
        </c:scaling>
        <c:delete val="1"/>
        <c:axPos val="b"/>
        <c:majorTickMark val="out"/>
        <c:minorTickMark val="none"/>
        <c:tickLblPos val="nextTo"/>
        <c:crossAx val="51462912"/>
        <c:crosses val="autoZero"/>
        <c:auto val="0"/>
        <c:lblAlgn val="ctr"/>
        <c:lblOffset val="100"/>
        <c:noMultiLvlLbl val="0"/>
      </c:catAx>
      <c:valAx>
        <c:axId val="51462912"/>
        <c:scaling>
          <c:orientation val="minMax"/>
        </c:scaling>
        <c:delete val="0"/>
        <c:axPos val="r"/>
        <c:numFmt formatCode="0%" sourceLinked="1"/>
        <c:majorTickMark val="cross"/>
        <c:minorTickMark val="none"/>
        <c:tickLblPos val="nextTo"/>
        <c:spPr>
          <a:ln w="3748">
            <a:solidFill>
              <a:srgbClr val="000000"/>
            </a:solidFill>
            <a:prstDash val="solid"/>
          </a:ln>
        </c:spPr>
        <c:txPr>
          <a:bodyPr rot="0" vert="horz"/>
          <a:lstStyle/>
          <a:p>
            <a:pPr>
              <a:defRPr sz="1180" b="0" i="0" u="none" strike="noStrike" baseline="0">
                <a:solidFill>
                  <a:srgbClr val="000000"/>
                </a:solidFill>
                <a:latin typeface="Arial"/>
                <a:ea typeface="Arial"/>
                <a:cs typeface="Arial"/>
              </a:defRPr>
            </a:pPr>
            <a:endParaRPr lang="de-DE"/>
          </a:p>
        </c:txPr>
        <c:crossAx val="51457024"/>
        <c:crosses val="max"/>
        <c:crossBetween val="between"/>
      </c:valAx>
      <c:spPr>
        <a:solidFill>
          <a:srgbClr val="C0C0C0"/>
        </a:solidFill>
        <a:ln w="14991">
          <a:solidFill>
            <a:srgbClr val="808080"/>
          </a:solidFill>
          <a:prstDash val="solid"/>
        </a:ln>
      </c:spPr>
    </c:plotArea>
    <c:legend>
      <c:legendPos val="b"/>
      <c:layout>
        <c:manualLayout>
          <c:xMode val="edge"/>
          <c:yMode val="edge"/>
          <c:x val="7.4576271186440668E-2"/>
          <c:y val="0.92211055276381904"/>
          <c:w val="0.84915254237288129"/>
          <c:h val="7.0351758793969849E-2"/>
        </c:manualLayout>
      </c:layout>
      <c:overlay val="0"/>
      <c:spPr>
        <a:solidFill>
          <a:srgbClr val="FFFFFF"/>
        </a:solidFill>
        <a:ln w="3748">
          <a:solidFill>
            <a:srgbClr val="000000"/>
          </a:solidFill>
          <a:prstDash val="solid"/>
        </a:ln>
      </c:spPr>
      <c:txPr>
        <a:bodyPr/>
        <a:lstStyle/>
        <a:p>
          <a:pPr>
            <a:defRPr sz="1086" b="0" i="0" u="none" strike="noStrike" baseline="0">
              <a:solidFill>
                <a:srgbClr val="000000"/>
              </a:solidFill>
              <a:latin typeface="Arial"/>
              <a:ea typeface="Arial"/>
              <a:cs typeface="Arial"/>
            </a:defRPr>
          </a:pPr>
          <a:endParaRPr lang="de-DE"/>
        </a:p>
      </c:txPr>
    </c:legend>
    <c:plotVisOnly val="1"/>
    <c:dispBlanksAs val="gap"/>
    <c:showDLblsOverMax val="0"/>
  </c:chart>
  <c:spPr>
    <a:solidFill>
      <a:srgbClr val="FFFFFF"/>
    </a:solidFill>
    <a:ln w="3748">
      <a:solidFill>
        <a:srgbClr val="000000"/>
      </a:solidFill>
      <a:prstDash val="solid"/>
    </a:ln>
  </c:spPr>
  <c:txPr>
    <a:bodyPr/>
    <a:lstStyle/>
    <a:p>
      <a:pPr>
        <a:defRPr sz="1180" b="0" i="0" u="none" strike="noStrike" baseline="0">
          <a:solidFill>
            <a:srgbClr val="000000"/>
          </a:solidFill>
          <a:latin typeface="Arial"/>
          <a:ea typeface="Arial"/>
          <a:cs typeface="Arial"/>
        </a:defRPr>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150"/>
      <c:rAngAx val="0"/>
      <c:perspective val="0"/>
    </c:view3D>
    <c:floor>
      <c:thickness val="0"/>
    </c:floor>
    <c:sideWall>
      <c:thickness val="0"/>
    </c:sideWall>
    <c:backWall>
      <c:thickness val="0"/>
    </c:backWall>
    <c:plotArea>
      <c:layout>
        <c:manualLayout>
          <c:layoutTarget val="inner"/>
          <c:xMode val="edge"/>
          <c:yMode val="edge"/>
          <c:x val="0.14373464373464376"/>
          <c:y val="0.36008676789587846"/>
          <c:w val="0.40786240786240785"/>
          <c:h val="0.28416485900216915"/>
        </c:manualLayout>
      </c:layout>
      <c:pie3DChart>
        <c:varyColors val="1"/>
        <c:ser>
          <c:idx val="0"/>
          <c:order val="0"/>
          <c:tx>
            <c:strRef>
              <c:f>Sheet1!$A$2</c:f>
              <c:strCache>
                <c:ptCount val="1"/>
              </c:strCache>
            </c:strRef>
          </c:tx>
          <c:spPr>
            <a:ln w="17268">
              <a:noFill/>
              <a:prstDash val="solid"/>
            </a:ln>
          </c:spPr>
          <c:dPt>
            <c:idx val="0"/>
            <c:bubble3D val="0"/>
            <c:spPr>
              <a:solidFill>
                <a:srgbClr val="FFFF00"/>
              </a:solidFill>
              <a:ln w="17268">
                <a:noFill/>
                <a:prstDash val="solid"/>
              </a:ln>
            </c:spPr>
          </c:dPt>
          <c:dPt>
            <c:idx val="1"/>
            <c:bubble3D val="0"/>
            <c:spPr>
              <a:gradFill>
                <a:gsLst>
                  <a:gs pos="82000">
                    <a:srgbClr val="0BEF31"/>
                  </a:gs>
                  <a:gs pos="100000">
                    <a:srgbClr val="0087E6"/>
                  </a:gs>
                  <a:gs pos="100000">
                    <a:srgbClr val="005CBF"/>
                  </a:gs>
                </a:gsLst>
                <a:lin ang="5400000" scaled="1"/>
              </a:gradFill>
              <a:ln w="17268">
                <a:noFill/>
                <a:prstDash val="solid"/>
              </a:ln>
            </c:spPr>
          </c:dPt>
          <c:dPt>
            <c:idx val="2"/>
            <c:bubble3D val="0"/>
            <c:spPr>
              <a:solidFill>
                <a:schemeClr val="bg1">
                  <a:alpha val="21000"/>
                </a:schemeClr>
              </a:solidFill>
              <a:ln w="17268">
                <a:noFill/>
                <a:prstDash val="solid"/>
              </a:ln>
            </c:spPr>
          </c:dPt>
          <c:dPt>
            <c:idx val="3"/>
            <c:bubble3D val="0"/>
            <c:spPr>
              <a:solidFill>
                <a:srgbClr val="800000"/>
              </a:solidFill>
              <a:ln w="17268">
                <a:noFill/>
                <a:prstDash val="solid"/>
              </a:ln>
            </c:spPr>
          </c:dPt>
          <c:dLbls>
            <c:numFmt formatCode="0%" sourceLinked="0"/>
            <c:spPr>
              <a:noFill/>
              <a:ln w="34536">
                <a:noFill/>
              </a:ln>
            </c:spPr>
            <c:txPr>
              <a:bodyPr/>
              <a:lstStyle/>
              <a:p>
                <a:pPr>
                  <a:defRPr sz="2175" b="1" i="0" u="none" strike="noStrike" baseline="0">
                    <a:solidFill>
                      <a:schemeClr val="tx1"/>
                    </a:solidFill>
                    <a:latin typeface="Arial"/>
                    <a:ea typeface="Arial"/>
                    <a:cs typeface="Arial"/>
                  </a:defRPr>
                </a:pPr>
                <a:endParaRPr lang="de-DE"/>
              </a:p>
            </c:txPr>
            <c:showLegendKey val="0"/>
            <c:showVal val="0"/>
            <c:showCatName val="0"/>
            <c:showSerName val="0"/>
            <c:showPercent val="1"/>
            <c:showBubbleSize val="0"/>
            <c:showLeaderLines val="1"/>
          </c:dLbls>
          <c:cat>
            <c:strRef>
              <c:f>Sheet1!$B$1:$D$1</c:f>
              <c:strCache>
                <c:ptCount val="3"/>
                <c:pt idx="0">
                  <c:v>Marriage</c:v>
                </c:pt>
                <c:pt idx="1">
                  <c:v>Registered Partnership</c:v>
                </c:pt>
                <c:pt idx="2">
                  <c:v>No Registration</c:v>
                </c:pt>
              </c:strCache>
            </c:strRef>
          </c:cat>
          <c:val>
            <c:numRef>
              <c:f>Sheet1!$B$2:$D$2</c:f>
              <c:numCache>
                <c:formatCode>General</c:formatCode>
                <c:ptCount val="3"/>
                <c:pt idx="0">
                  <c:v>10</c:v>
                </c:pt>
                <c:pt idx="1">
                  <c:v>11</c:v>
                </c:pt>
                <c:pt idx="2">
                  <c:v>26</c:v>
                </c:pt>
              </c:numCache>
            </c:numRef>
          </c:val>
        </c:ser>
        <c:ser>
          <c:idx val="1"/>
          <c:order val="1"/>
          <c:tx>
            <c:strRef>
              <c:f>Sheet1!$A$3</c:f>
              <c:strCache>
                <c:ptCount val="1"/>
              </c:strCache>
            </c:strRef>
          </c:tx>
          <c:spPr>
            <a:solidFill>
              <a:schemeClr val="accent2"/>
            </a:solidFill>
            <a:ln w="17268">
              <a:solidFill>
                <a:schemeClr val="tx1"/>
              </a:solidFill>
              <a:prstDash val="solid"/>
            </a:ln>
          </c:spPr>
          <c:dPt>
            <c:idx val="0"/>
            <c:bubble3D val="0"/>
            <c:spPr>
              <a:solidFill>
                <a:schemeClr val="accent1"/>
              </a:solidFill>
              <a:ln w="17268">
                <a:solidFill>
                  <a:schemeClr val="tx1"/>
                </a:solidFill>
                <a:prstDash val="solid"/>
              </a:ln>
            </c:spPr>
          </c:dPt>
          <c:dPt>
            <c:idx val="1"/>
            <c:bubble3D val="0"/>
          </c:dPt>
          <c:dPt>
            <c:idx val="2"/>
            <c:bubble3D val="0"/>
            <c:spPr>
              <a:solidFill>
                <a:schemeClr val="hlink"/>
              </a:solidFill>
              <a:ln w="17268">
                <a:solidFill>
                  <a:schemeClr val="tx1"/>
                </a:solidFill>
                <a:prstDash val="solid"/>
              </a:ln>
            </c:spPr>
          </c:dPt>
          <c:cat>
            <c:strRef>
              <c:f>Sheet1!$B$1:$D$1</c:f>
              <c:strCache>
                <c:ptCount val="3"/>
                <c:pt idx="0">
                  <c:v>Marriage</c:v>
                </c:pt>
                <c:pt idx="1">
                  <c:v>Registered Partnership</c:v>
                </c:pt>
                <c:pt idx="2">
                  <c:v>No Registration</c:v>
                </c:pt>
              </c:strCache>
            </c:strRef>
          </c:cat>
          <c:val>
            <c:numRef>
              <c:f>Sheet1!$B$3:$D$3</c:f>
              <c:numCache>
                <c:formatCode>General</c:formatCode>
                <c:ptCount val="3"/>
              </c:numCache>
            </c:numRef>
          </c:val>
        </c:ser>
        <c:ser>
          <c:idx val="2"/>
          <c:order val="2"/>
          <c:tx>
            <c:strRef>
              <c:f>Sheet1!$A$4</c:f>
              <c:strCache>
                <c:ptCount val="1"/>
              </c:strCache>
            </c:strRef>
          </c:tx>
          <c:spPr>
            <a:solidFill>
              <a:schemeClr val="hlink"/>
            </a:solidFill>
            <a:ln w="17268">
              <a:solidFill>
                <a:schemeClr val="tx1"/>
              </a:solidFill>
              <a:prstDash val="solid"/>
            </a:ln>
          </c:spPr>
          <c:dPt>
            <c:idx val="0"/>
            <c:bubble3D val="0"/>
            <c:spPr>
              <a:solidFill>
                <a:schemeClr val="accent1"/>
              </a:solidFill>
              <a:ln w="17268">
                <a:solidFill>
                  <a:schemeClr val="tx1"/>
                </a:solidFill>
                <a:prstDash val="solid"/>
              </a:ln>
            </c:spPr>
          </c:dPt>
          <c:dPt>
            <c:idx val="1"/>
            <c:bubble3D val="0"/>
            <c:spPr>
              <a:solidFill>
                <a:schemeClr val="accent2"/>
              </a:solidFill>
              <a:ln w="17268">
                <a:solidFill>
                  <a:schemeClr val="tx1"/>
                </a:solidFill>
                <a:prstDash val="solid"/>
              </a:ln>
            </c:spPr>
          </c:dPt>
          <c:dPt>
            <c:idx val="2"/>
            <c:bubble3D val="0"/>
          </c:dPt>
          <c:cat>
            <c:strRef>
              <c:f>Sheet1!$B$1:$D$1</c:f>
              <c:strCache>
                <c:ptCount val="3"/>
                <c:pt idx="0">
                  <c:v>Marriage</c:v>
                </c:pt>
                <c:pt idx="1">
                  <c:v>Registered Partnership</c:v>
                </c:pt>
                <c:pt idx="2">
                  <c:v>No Registration</c:v>
                </c:pt>
              </c:strCache>
            </c:strRef>
          </c:cat>
          <c:val>
            <c:numRef>
              <c:f>Sheet1!$B$4:$D$4</c:f>
              <c:numCache>
                <c:formatCode>General</c:formatCode>
                <c:ptCount val="3"/>
              </c:numCache>
            </c:numRef>
          </c:val>
        </c:ser>
        <c:dLbls>
          <c:showLegendKey val="0"/>
          <c:showVal val="0"/>
          <c:showCatName val="0"/>
          <c:showSerName val="0"/>
          <c:showPercent val="0"/>
          <c:showBubbleSize val="0"/>
          <c:showLeaderLines val="1"/>
        </c:dLbls>
      </c:pie3DChart>
      <c:spPr>
        <a:noFill/>
        <a:ln w="34536">
          <a:noFill/>
        </a:ln>
      </c:spPr>
    </c:plotArea>
    <c:legend>
      <c:legendPos val="r"/>
      <c:layout>
        <c:manualLayout>
          <c:xMode val="edge"/>
          <c:yMode val="edge"/>
          <c:x val="0.69533169533169537"/>
          <c:y val="0.26681127982646419"/>
          <c:w val="0.29975429975429974"/>
          <c:h val="0.46420824295010843"/>
        </c:manualLayout>
      </c:layout>
      <c:overlay val="0"/>
      <c:spPr>
        <a:noFill/>
        <a:ln w="4317">
          <a:noFill/>
          <a:prstDash val="solid"/>
        </a:ln>
      </c:spPr>
      <c:txPr>
        <a:bodyPr/>
        <a:lstStyle/>
        <a:p>
          <a:pPr>
            <a:defRPr sz="1999" b="1" i="0" u="none" strike="noStrike" baseline="0">
              <a:solidFill>
                <a:schemeClr val="tx1"/>
              </a:solidFill>
              <a:latin typeface="Arial"/>
              <a:ea typeface="Arial"/>
              <a:cs typeface="Arial"/>
            </a:defRPr>
          </a:pPr>
          <a:endParaRPr lang="de-DE"/>
        </a:p>
      </c:txPr>
    </c:legend>
    <c:plotVisOnly val="1"/>
    <c:dispBlanksAs val="zero"/>
    <c:showDLblsOverMax val="0"/>
  </c:chart>
  <c:spPr>
    <a:noFill/>
    <a:ln>
      <a:noFill/>
    </a:ln>
  </c:spPr>
  <c:txPr>
    <a:bodyPr/>
    <a:lstStyle/>
    <a:p>
      <a:pPr>
        <a:defRPr sz="2175" b="1" i="0" u="none" strike="noStrike" baseline="0">
          <a:solidFill>
            <a:schemeClr val="tx1"/>
          </a:solidFill>
          <a:latin typeface="Arial"/>
          <a:ea typeface="Arial"/>
          <a:cs typeface="Arial"/>
        </a:defRPr>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solidFill>
          <a:srgbClr val="C0C0C0"/>
        </a:solidFill>
        <a:ln w="3175">
          <a:solidFill>
            <a:schemeClr val="tx1"/>
          </a:solidFill>
          <a:prstDash val="solid"/>
        </a:ln>
      </c:spPr>
    </c:floor>
    <c:sideWall>
      <c:thickness val="0"/>
      <c:spPr>
        <a:noFill/>
        <a:ln w="25400">
          <a:noFill/>
        </a:ln>
      </c:spPr>
    </c:sideWall>
    <c:backWall>
      <c:thickness val="0"/>
      <c:spPr>
        <a:noFill/>
        <a:ln w="25400">
          <a:noFill/>
        </a:ln>
      </c:spPr>
    </c:backWall>
    <c:plotArea>
      <c:layout/>
      <c:bar3DChart>
        <c:barDir val="col"/>
        <c:grouping val="clustered"/>
        <c:varyColors val="0"/>
        <c:dLbls>
          <c:showLegendKey val="0"/>
          <c:showVal val="0"/>
          <c:showCatName val="0"/>
          <c:showSerName val="0"/>
          <c:showPercent val="0"/>
          <c:showBubbleSize val="0"/>
        </c:dLbls>
        <c:gapWidth val="150"/>
        <c:gapDepth val="0"/>
        <c:shape val="box"/>
        <c:axId val="34315648"/>
        <c:axId val="34636928"/>
        <c:axId val="0"/>
      </c:bar3DChart>
      <c:catAx>
        <c:axId val="34315648"/>
        <c:scaling>
          <c:orientation val="minMax"/>
        </c:scaling>
        <c:delete val="0"/>
        <c:axPos val="b"/>
        <c:majorTickMark val="out"/>
        <c:minorTickMark val="none"/>
        <c:tickLblPos val="low"/>
        <c:spPr>
          <a:ln w="3172">
            <a:solidFill>
              <a:schemeClr val="tx1"/>
            </a:solidFill>
            <a:prstDash val="solid"/>
          </a:ln>
        </c:spPr>
        <c:txPr>
          <a:bodyPr rot="0" vert="horz"/>
          <a:lstStyle/>
          <a:p>
            <a:pPr>
              <a:defRPr sz="1799" b="1" i="0" u="none" strike="noStrike" baseline="0">
                <a:solidFill>
                  <a:schemeClr val="tx1"/>
                </a:solidFill>
                <a:latin typeface="Arial"/>
                <a:ea typeface="Arial"/>
                <a:cs typeface="Arial"/>
              </a:defRPr>
            </a:pPr>
            <a:endParaRPr lang="de-DE"/>
          </a:p>
        </c:txPr>
        <c:crossAx val="34636928"/>
        <c:crosses val="autoZero"/>
        <c:auto val="1"/>
        <c:lblAlgn val="ctr"/>
        <c:lblOffset val="100"/>
        <c:tickMarkSkip val="1"/>
        <c:noMultiLvlLbl val="0"/>
      </c:catAx>
      <c:valAx>
        <c:axId val="34636928"/>
        <c:scaling>
          <c:orientation val="minMax"/>
        </c:scaling>
        <c:delete val="0"/>
        <c:axPos val="l"/>
        <c:majorGridlines>
          <c:spPr>
            <a:ln w="3172">
              <a:solidFill>
                <a:schemeClr val="tx1"/>
              </a:solidFill>
              <a:prstDash val="solid"/>
            </a:ln>
          </c:spPr>
        </c:majorGridlines>
        <c:majorTickMark val="out"/>
        <c:minorTickMark val="none"/>
        <c:tickLblPos val="nextTo"/>
        <c:spPr>
          <a:ln w="3172">
            <a:solidFill>
              <a:schemeClr val="tx1"/>
            </a:solidFill>
            <a:prstDash val="solid"/>
          </a:ln>
        </c:spPr>
        <c:txPr>
          <a:bodyPr rot="0" vert="horz"/>
          <a:lstStyle/>
          <a:p>
            <a:pPr>
              <a:defRPr sz="1799" b="1" i="0" u="none" strike="noStrike" baseline="0">
                <a:solidFill>
                  <a:schemeClr val="tx1"/>
                </a:solidFill>
                <a:latin typeface="Arial"/>
                <a:ea typeface="Arial"/>
                <a:cs typeface="Arial"/>
              </a:defRPr>
            </a:pPr>
            <a:endParaRPr lang="de-DE"/>
          </a:p>
        </c:txPr>
        <c:crossAx val="34315648"/>
        <c:crosses val="autoZero"/>
        <c:crossBetween val="between"/>
      </c:valAx>
      <c:spPr>
        <a:noFill/>
        <a:ln w="25380">
          <a:noFill/>
        </a:ln>
      </c:spPr>
    </c:plotArea>
    <c:legend>
      <c:legendPos val="r"/>
      <c:layout>
        <c:manualLayout>
          <c:xMode val="edge"/>
          <c:yMode val="edge"/>
          <c:x val="0.84096692111959304"/>
          <c:y val="0.41153846153846158"/>
          <c:w val="0.15394402035623408"/>
          <c:h val="0.17884615384615385"/>
        </c:manualLayout>
      </c:layout>
      <c:overlay val="0"/>
      <c:spPr>
        <a:noFill/>
        <a:ln w="3172">
          <a:solidFill>
            <a:schemeClr val="tx1"/>
          </a:solidFill>
          <a:prstDash val="solid"/>
        </a:ln>
      </c:spPr>
      <c:txPr>
        <a:bodyPr/>
        <a:lstStyle/>
        <a:p>
          <a:pPr>
            <a:defRPr sz="1654" b="1" i="0" u="none" strike="noStrike" baseline="0">
              <a:solidFill>
                <a:schemeClr val="tx1"/>
              </a:solidFill>
              <a:latin typeface="Arial"/>
              <a:ea typeface="Arial"/>
              <a:cs typeface="Arial"/>
            </a:defRPr>
          </a:pPr>
          <a:endParaRPr lang="de-DE"/>
        </a:p>
      </c:txPr>
    </c:legend>
    <c:plotVisOnly val="1"/>
    <c:dispBlanksAs val="gap"/>
    <c:showDLblsOverMax val="0"/>
  </c:chart>
  <c:spPr>
    <a:noFill/>
    <a:ln>
      <a:noFill/>
    </a:ln>
  </c:spPr>
  <c:txPr>
    <a:bodyPr/>
    <a:lstStyle/>
    <a:p>
      <a:pPr>
        <a:defRPr sz="1799" b="1" i="0" u="none" strike="noStrike" baseline="0">
          <a:solidFill>
            <a:schemeClr val="tx1"/>
          </a:solidFill>
          <a:latin typeface="Arial"/>
          <a:ea typeface="Arial"/>
          <a:cs typeface="Arial"/>
        </a:defRPr>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150"/>
      <c:rAngAx val="0"/>
      <c:perspective val="0"/>
    </c:view3D>
    <c:floor>
      <c:thickness val="0"/>
    </c:floor>
    <c:sideWall>
      <c:thickness val="0"/>
    </c:sideWall>
    <c:backWall>
      <c:thickness val="0"/>
    </c:backWall>
    <c:plotArea>
      <c:layout>
        <c:manualLayout>
          <c:layoutTarget val="inner"/>
          <c:xMode val="edge"/>
          <c:yMode val="edge"/>
          <c:x val="0.14373464373464376"/>
          <c:y val="0.36008676789587846"/>
          <c:w val="0.40786240786240785"/>
          <c:h val="0.28416485900216915"/>
        </c:manualLayout>
      </c:layout>
      <c:pie3DChart>
        <c:varyColors val="1"/>
        <c:ser>
          <c:idx val="0"/>
          <c:order val="0"/>
          <c:tx>
            <c:strRef>
              <c:f>Sheet1!$A$2</c:f>
              <c:strCache>
                <c:ptCount val="1"/>
              </c:strCache>
            </c:strRef>
          </c:tx>
          <c:spPr>
            <a:ln w="17273">
              <a:noFill/>
              <a:prstDash val="solid"/>
            </a:ln>
          </c:spPr>
          <c:explosion val="1"/>
          <c:dPt>
            <c:idx val="0"/>
            <c:bubble3D val="0"/>
            <c:spPr>
              <a:solidFill>
                <a:srgbClr val="FFFF00"/>
              </a:solidFill>
              <a:ln w="17273">
                <a:noFill/>
                <a:prstDash val="solid"/>
              </a:ln>
            </c:spPr>
          </c:dPt>
          <c:dPt>
            <c:idx val="1"/>
            <c:bubble3D val="0"/>
            <c:spPr>
              <a:gradFill>
                <a:gsLst>
                  <a:gs pos="0">
                    <a:srgbClr val="06EA06"/>
                  </a:gs>
                  <a:gs pos="91000">
                    <a:schemeClr val="accent1">
                      <a:shade val="67500"/>
                      <a:satMod val="115000"/>
                    </a:schemeClr>
                  </a:gs>
                  <a:gs pos="100000">
                    <a:srgbClr val="2121FF"/>
                  </a:gs>
                </a:gsLst>
                <a:lin ang="5400000" scaled="0"/>
              </a:gradFill>
              <a:ln w="17273">
                <a:noFill/>
                <a:prstDash val="solid"/>
              </a:ln>
            </c:spPr>
          </c:dPt>
          <c:dPt>
            <c:idx val="2"/>
            <c:bubble3D val="0"/>
            <c:spPr>
              <a:solidFill>
                <a:schemeClr val="bg1">
                  <a:alpha val="21000"/>
                </a:schemeClr>
              </a:solidFill>
              <a:ln w="17273">
                <a:noFill/>
                <a:prstDash val="solid"/>
              </a:ln>
            </c:spPr>
          </c:dPt>
          <c:dPt>
            <c:idx val="3"/>
            <c:bubble3D val="0"/>
            <c:spPr>
              <a:solidFill>
                <a:srgbClr val="800000"/>
              </a:solidFill>
              <a:ln w="17273">
                <a:noFill/>
                <a:prstDash val="solid"/>
              </a:ln>
            </c:spPr>
          </c:dPt>
          <c:dLbls>
            <c:numFmt formatCode="0%" sourceLinked="0"/>
            <c:spPr>
              <a:noFill/>
              <a:ln w="34546">
                <a:noFill/>
              </a:ln>
            </c:spPr>
            <c:txPr>
              <a:bodyPr/>
              <a:lstStyle/>
              <a:p>
                <a:pPr>
                  <a:defRPr sz="2176" b="1" i="0" u="none" strike="noStrike" baseline="0">
                    <a:solidFill>
                      <a:schemeClr val="tx1"/>
                    </a:solidFill>
                    <a:latin typeface="Arial"/>
                    <a:ea typeface="Arial"/>
                    <a:cs typeface="Arial"/>
                  </a:defRPr>
                </a:pPr>
                <a:endParaRPr lang="de-DE"/>
              </a:p>
            </c:txPr>
            <c:showLegendKey val="0"/>
            <c:showVal val="0"/>
            <c:showCatName val="0"/>
            <c:showSerName val="0"/>
            <c:showPercent val="1"/>
            <c:showBubbleSize val="0"/>
            <c:showLeaderLines val="1"/>
          </c:dLbls>
          <c:cat>
            <c:strRef>
              <c:f>Sheet1!$B$1:$D$1</c:f>
              <c:strCache>
                <c:ptCount val="3"/>
                <c:pt idx="0">
                  <c:v>Marriage</c:v>
                </c:pt>
                <c:pt idx="1">
                  <c:v>Registered Partnership</c:v>
                </c:pt>
                <c:pt idx="2">
                  <c:v>No Recognition</c:v>
                </c:pt>
              </c:strCache>
            </c:strRef>
          </c:cat>
          <c:val>
            <c:numRef>
              <c:f>Sheet1!$B$2:$D$2</c:f>
              <c:numCache>
                <c:formatCode>General</c:formatCode>
                <c:ptCount val="3"/>
                <c:pt idx="0">
                  <c:v>8</c:v>
                </c:pt>
                <c:pt idx="1">
                  <c:v>8</c:v>
                </c:pt>
                <c:pt idx="2">
                  <c:v>12</c:v>
                </c:pt>
              </c:numCache>
            </c:numRef>
          </c:val>
        </c:ser>
        <c:ser>
          <c:idx val="1"/>
          <c:order val="1"/>
          <c:tx>
            <c:strRef>
              <c:f>Sheet1!$A$3</c:f>
              <c:strCache>
                <c:ptCount val="1"/>
              </c:strCache>
            </c:strRef>
          </c:tx>
          <c:spPr>
            <a:solidFill>
              <a:schemeClr val="accent2"/>
            </a:solidFill>
            <a:ln w="17273">
              <a:solidFill>
                <a:schemeClr val="tx1"/>
              </a:solidFill>
              <a:prstDash val="solid"/>
            </a:ln>
          </c:spPr>
          <c:dPt>
            <c:idx val="0"/>
            <c:bubble3D val="0"/>
            <c:spPr>
              <a:solidFill>
                <a:schemeClr val="accent1"/>
              </a:solidFill>
              <a:ln w="17273">
                <a:solidFill>
                  <a:schemeClr val="tx1"/>
                </a:solidFill>
                <a:prstDash val="solid"/>
              </a:ln>
            </c:spPr>
          </c:dPt>
          <c:dPt>
            <c:idx val="1"/>
            <c:bubble3D val="0"/>
          </c:dPt>
          <c:dPt>
            <c:idx val="2"/>
            <c:bubble3D val="0"/>
            <c:spPr>
              <a:solidFill>
                <a:schemeClr val="hlink"/>
              </a:solidFill>
              <a:ln w="17273">
                <a:solidFill>
                  <a:schemeClr val="tx1"/>
                </a:solidFill>
                <a:prstDash val="solid"/>
              </a:ln>
            </c:spPr>
          </c:dPt>
          <c:cat>
            <c:strRef>
              <c:f>Sheet1!$B$1:$D$1</c:f>
              <c:strCache>
                <c:ptCount val="3"/>
                <c:pt idx="0">
                  <c:v>Marriage</c:v>
                </c:pt>
                <c:pt idx="1">
                  <c:v>Registered Partnership</c:v>
                </c:pt>
                <c:pt idx="2">
                  <c:v>No Recognition</c:v>
                </c:pt>
              </c:strCache>
            </c:strRef>
          </c:cat>
          <c:val>
            <c:numRef>
              <c:f>Sheet1!$B$3:$D$3</c:f>
              <c:numCache>
                <c:formatCode>General</c:formatCode>
                <c:ptCount val="3"/>
              </c:numCache>
            </c:numRef>
          </c:val>
        </c:ser>
        <c:ser>
          <c:idx val="2"/>
          <c:order val="2"/>
          <c:tx>
            <c:strRef>
              <c:f>Sheet1!$A$4</c:f>
              <c:strCache>
                <c:ptCount val="1"/>
              </c:strCache>
            </c:strRef>
          </c:tx>
          <c:spPr>
            <a:solidFill>
              <a:schemeClr val="hlink"/>
            </a:solidFill>
            <a:ln w="17273">
              <a:solidFill>
                <a:schemeClr val="tx1"/>
              </a:solidFill>
              <a:prstDash val="solid"/>
            </a:ln>
          </c:spPr>
          <c:dPt>
            <c:idx val="0"/>
            <c:bubble3D val="0"/>
            <c:spPr>
              <a:solidFill>
                <a:schemeClr val="accent1"/>
              </a:solidFill>
              <a:ln w="17273">
                <a:solidFill>
                  <a:schemeClr val="tx1"/>
                </a:solidFill>
                <a:prstDash val="solid"/>
              </a:ln>
            </c:spPr>
          </c:dPt>
          <c:dPt>
            <c:idx val="1"/>
            <c:bubble3D val="0"/>
            <c:spPr>
              <a:solidFill>
                <a:schemeClr val="accent2"/>
              </a:solidFill>
              <a:ln w="17273">
                <a:solidFill>
                  <a:schemeClr val="tx1"/>
                </a:solidFill>
                <a:prstDash val="solid"/>
              </a:ln>
            </c:spPr>
          </c:dPt>
          <c:dPt>
            <c:idx val="2"/>
            <c:bubble3D val="0"/>
          </c:dPt>
          <c:cat>
            <c:strRef>
              <c:f>Sheet1!$B$1:$D$1</c:f>
              <c:strCache>
                <c:ptCount val="3"/>
                <c:pt idx="0">
                  <c:v>Marriage</c:v>
                </c:pt>
                <c:pt idx="1">
                  <c:v>Registered Partnership</c:v>
                </c:pt>
                <c:pt idx="2">
                  <c:v>No Recognition</c:v>
                </c:pt>
              </c:strCache>
            </c:strRef>
          </c:cat>
          <c:val>
            <c:numRef>
              <c:f>Sheet1!$B$4:$D$4</c:f>
              <c:numCache>
                <c:formatCode>General</c:formatCode>
                <c:ptCount val="3"/>
              </c:numCache>
            </c:numRef>
          </c:val>
        </c:ser>
        <c:dLbls>
          <c:showLegendKey val="0"/>
          <c:showVal val="0"/>
          <c:showCatName val="0"/>
          <c:showSerName val="0"/>
          <c:showPercent val="0"/>
          <c:showBubbleSize val="0"/>
          <c:showLeaderLines val="1"/>
        </c:dLbls>
      </c:pie3DChart>
      <c:spPr>
        <a:noFill/>
        <a:ln w="34546">
          <a:noFill/>
        </a:ln>
      </c:spPr>
    </c:plotArea>
    <c:legend>
      <c:legendPos val="r"/>
      <c:layout>
        <c:manualLayout>
          <c:xMode val="edge"/>
          <c:yMode val="edge"/>
          <c:x val="0.69533169533169537"/>
          <c:y val="0.26681127982646419"/>
          <c:w val="0.29975429975429974"/>
          <c:h val="0.46420824295010843"/>
        </c:manualLayout>
      </c:layout>
      <c:overlay val="0"/>
      <c:spPr>
        <a:noFill/>
        <a:ln w="4318">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ln>
      </c:spPr>
      <c:txPr>
        <a:bodyPr/>
        <a:lstStyle/>
        <a:p>
          <a:pPr>
            <a:defRPr sz="1999" b="1" i="0" u="none" strike="noStrike" baseline="0">
              <a:solidFill>
                <a:schemeClr val="tx1"/>
              </a:solidFill>
              <a:latin typeface="Arial"/>
              <a:ea typeface="Arial"/>
              <a:cs typeface="Arial"/>
            </a:defRPr>
          </a:pPr>
          <a:endParaRPr lang="de-DE"/>
        </a:p>
      </c:txPr>
    </c:legend>
    <c:plotVisOnly val="1"/>
    <c:dispBlanksAs val="zero"/>
    <c:showDLblsOverMax val="0"/>
  </c:chart>
  <c:spPr>
    <a:noFill/>
    <a:ln>
      <a:noFill/>
    </a:ln>
  </c:spPr>
  <c:txPr>
    <a:bodyPr/>
    <a:lstStyle/>
    <a:p>
      <a:pPr>
        <a:defRPr sz="2176" b="1" i="0" u="none" strike="noStrike" baseline="0">
          <a:solidFill>
            <a:schemeClr val="tx1"/>
          </a:solidFill>
          <a:latin typeface="Arial"/>
          <a:ea typeface="Arial"/>
          <a:cs typeface="Arial"/>
        </a:defRPr>
      </a:pPr>
      <a:endParaRPr lang="de-D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109"/>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20987654320987656"/>
          <c:y val="5.1330798479087447E-2"/>
          <c:w val="0.76748971193415649"/>
          <c:h val="0.81749049429657794"/>
        </c:manualLayout>
      </c:layout>
      <c:bar3DChart>
        <c:barDir val="col"/>
        <c:grouping val="clustered"/>
        <c:varyColors val="0"/>
        <c:ser>
          <c:idx val="0"/>
          <c:order val="0"/>
          <c:tx>
            <c:strRef>
              <c:f>Sheet1!$A$2</c:f>
              <c:strCache>
                <c:ptCount val="1"/>
              </c:strCache>
            </c:strRef>
          </c:tx>
          <c:spPr>
            <a:solidFill>
              <a:schemeClr val="accent1"/>
            </a:solidFill>
            <a:ln w="12700">
              <a:solidFill>
                <a:schemeClr val="tx1"/>
              </a:solidFill>
              <a:prstDash val="solid"/>
            </a:ln>
          </c:spPr>
          <c:invertIfNegative val="0"/>
          <c:cat>
            <c:numRef>
              <c:f>Sheet1!$B$1:$E$1</c:f>
              <c:numCache>
                <c:formatCode>General</c:formatCode>
                <c:ptCount val="4"/>
                <c:pt idx="0">
                  <c:v>14</c:v>
                </c:pt>
                <c:pt idx="1">
                  <c:v>15</c:v>
                </c:pt>
                <c:pt idx="2">
                  <c:v>16</c:v>
                </c:pt>
              </c:numCache>
            </c:numRef>
          </c:cat>
          <c:val>
            <c:numRef>
              <c:f>Sheet1!$B$2:$E$2</c:f>
              <c:numCache>
                <c:formatCode>0%</c:formatCode>
                <c:ptCount val="4"/>
                <c:pt idx="0">
                  <c:v>0.48</c:v>
                </c:pt>
                <c:pt idx="1">
                  <c:v>0.7</c:v>
                </c:pt>
                <c:pt idx="2">
                  <c:v>0.98</c:v>
                </c:pt>
              </c:numCache>
            </c:numRef>
          </c:val>
        </c:ser>
        <c:dLbls>
          <c:showLegendKey val="0"/>
          <c:showVal val="0"/>
          <c:showCatName val="0"/>
          <c:showSerName val="0"/>
          <c:showPercent val="0"/>
          <c:showBubbleSize val="0"/>
        </c:dLbls>
        <c:gapWidth val="150"/>
        <c:gapDepth val="0"/>
        <c:shape val="box"/>
        <c:axId val="35092352"/>
        <c:axId val="35093888"/>
        <c:axId val="0"/>
      </c:bar3DChart>
      <c:catAx>
        <c:axId val="35092352"/>
        <c:scaling>
          <c:orientation val="minMax"/>
        </c:scaling>
        <c:delete val="0"/>
        <c:axPos val="b"/>
        <c:numFmt formatCode="General" sourceLinked="1"/>
        <c:majorTickMark val="out"/>
        <c:minorTickMark val="none"/>
        <c:tickLblPos val="low"/>
        <c:spPr>
          <a:ln w="3175">
            <a:solidFill>
              <a:schemeClr val="tx1"/>
            </a:solidFill>
            <a:prstDash val="solid"/>
          </a:ln>
        </c:spPr>
        <c:txPr>
          <a:bodyPr rot="0" vert="horz"/>
          <a:lstStyle/>
          <a:p>
            <a:pPr>
              <a:defRPr sz="1800" b="1" i="0" u="none" strike="noStrike" baseline="0">
                <a:solidFill>
                  <a:schemeClr val="tx1"/>
                </a:solidFill>
                <a:latin typeface="Times New Roman"/>
                <a:ea typeface="Times New Roman"/>
                <a:cs typeface="Times New Roman"/>
              </a:defRPr>
            </a:pPr>
            <a:endParaRPr lang="de-DE"/>
          </a:p>
        </c:txPr>
        <c:crossAx val="35093888"/>
        <c:crosses val="autoZero"/>
        <c:auto val="1"/>
        <c:lblAlgn val="ctr"/>
        <c:lblOffset val="100"/>
        <c:tickLblSkip val="1"/>
        <c:tickMarkSkip val="1"/>
        <c:noMultiLvlLbl val="0"/>
      </c:catAx>
      <c:valAx>
        <c:axId val="35093888"/>
        <c:scaling>
          <c:orientation val="minMax"/>
        </c:scaling>
        <c:delete val="0"/>
        <c:axPos val="l"/>
        <c:majorGridlines>
          <c:spPr>
            <a:ln w="3175">
              <a:solidFill>
                <a:schemeClr val="tx1"/>
              </a:solidFill>
              <a:prstDash val="solid"/>
            </a:ln>
          </c:spPr>
        </c:majorGridlines>
        <c:numFmt formatCode="0%" sourceLinked="1"/>
        <c:majorTickMark val="out"/>
        <c:minorTickMark val="none"/>
        <c:tickLblPos val="nextTo"/>
        <c:spPr>
          <a:ln w="3175">
            <a:solidFill>
              <a:schemeClr val="tx1"/>
            </a:solidFill>
            <a:prstDash val="solid"/>
          </a:ln>
        </c:spPr>
        <c:txPr>
          <a:bodyPr rot="0" vert="horz"/>
          <a:lstStyle/>
          <a:p>
            <a:pPr>
              <a:defRPr sz="1800" b="1" i="0" u="none" strike="noStrike" baseline="0">
                <a:solidFill>
                  <a:schemeClr val="tx1"/>
                </a:solidFill>
                <a:latin typeface="Times New Roman"/>
                <a:ea typeface="Times New Roman"/>
                <a:cs typeface="Times New Roman"/>
              </a:defRPr>
            </a:pPr>
            <a:endParaRPr lang="de-DE"/>
          </a:p>
        </c:txPr>
        <c:crossAx val="35092352"/>
        <c:crosses val="autoZero"/>
        <c:crossBetween val="between"/>
      </c:valAx>
      <c:spPr>
        <a:noFill/>
        <a:ln w="25400">
          <a:noFill/>
        </a:ln>
      </c:spPr>
    </c:plotArea>
    <c:plotVisOnly val="1"/>
    <c:dispBlanksAs val="gap"/>
    <c:showDLblsOverMax val="0"/>
  </c:chart>
  <c:spPr>
    <a:noFill/>
    <a:ln>
      <a:noFill/>
    </a:ln>
  </c:spPr>
  <c:txPr>
    <a:bodyPr/>
    <a:lstStyle/>
    <a:p>
      <a:pPr>
        <a:defRPr sz="1800" b="1" i="0" u="none" strike="noStrike" baseline="0">
          <a:solidFill>
            <a:schemeClr val="tx1"/>
          </a:solidFill>
          <a:latin typeface="Times New Roman"/>
          <a:ea typeface="Times New Roman"/>
          <a:cs typeface="Times New Roman"/>
        </a:defRPr>
      </a:pPr>
      <a:endParaRPr lang="de-D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974" b="1" i="0" u="none" strike="noStrike" baseline="0">
                <a:solidFill>
                  <a:schemeClr val="tx1"/>
                </a:solidFill>
                <a:latin typeface="Arial"/>
                <a:ea typeface="Arial"/>
                <a:cs typeface="Arial"/>
              </a:defRPr>
            </a:pPr>
            <a:r>
              <a:rPr lang="de-DE"/>
              <a:t>Anteil aller Sexualdelikte an der Gesamtkriminalität</a:t>
            </a:r>
          </a:p>
        </c:rich>
      </c:tx>
      <c:layout/>
      <c:overlay val="0"/>
      <c:spPr>
        <a:noFill/>
        <a:ln w="25067">
          <a:noFill/>
        </a:ln>
      </c:spPr>
    </c:title>
    <c:autoTitleDeleted val="0"/>
    <c:view3D>
      <c:rotX val="15"/>
      <c:hPercent val="90"/>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bar3DChart>
        <c:barDir val="col"/>
        <c:grouping val="clustered"/>
        <c:varyColors val="0"/>
        <c:ser>
          <c:idx val="0"/>
          <c:order val="0"/>
          <c:tx>
            <c:strRef>
              <c:f>Sheet1!$A$2</c:f>
              <c:strCache>
                <c:ptCount val="1"/>
                <c:pt idx="0">
                  <c:v>Sexualdelikte (einschl. Zuhälterei und Prostitutionshandel)</c:v>
                </c:pt>
              </c:strCache>
            </c:strRef>
          </c:tx>
          <c:spPr>
            <a:solidFill>
              <a:schemeClr val="accent1"/>
            </a:solidFill>
            <a:ln w="12534">
              <a:solidFill>
                <a:schemeClr val="tx1"/>
              </a:solidFill>
              <a:prstDash val="solid"/>
            </a:ln>
          </c:spPr>
          <c:invertIfNegative val="0"/>
          <c:cat>
            <c:numRef>
              <c:f>Sheet1!$B$1:$H$1</c:f>
              <c:numCache>
                <c:formatCode>General</c:formatCode>
                <c:ptCount val="7"/>
                <c:pt idx="0">
                  <c:v>2005</c:v>
                </c:pt>
                <c:pt idx="1">
                  <c:v>2006</c:v>
                </c:pt>
                <c:pt idx="2">
                  <c:v>2007</c:v>
                </c:pt>
                <c:pt idx="3">
                  <c:v>2008</c:v>
                </c:pt>
                <c:pt idx="4">
                  <c:v>2009</c:v>
                </c:pt>
                <c:pt idx="5">
                  <c:v>2010</c:v>
                </c:pt>
                <c:pt idx="6">
                  <c:v>2011</c:v>
                </c:pt>
              </c:numCache>
            </c:numRef>
          </c:cat>
          <c:val>
            <c:numRef>
              <c:f>Sheet1!$B$2:$H$2</c:f>
              <c:numCache>
                <c:formatCode>0.00%</c:formatCode>
                <c:ptCount val="7"/>
                <c:pt idx="0">
                  <c:v>6.0000000000000001E-3</c:v>
                </c:pt>
                <c:pt idx="1">
                  <c:v>6.0000000000000001E-3</c:v>
                </c:pt>
                <c:pt idx="2">
                  <c:v>7.0000000000000001E-3</c:v>
                </c:pt>
                <c:pt idx="3">
                  <c:v>7.0000000000000001E-3</c:v>
                </c:pt>
                <c:pt idx="4">
                  <c:v>6.0000000000000001E-3</c:v>
                </c:pt>
                <c:pt idx="5">
                  <c:v>7.4000000000000003E-3</c:v>
                </c:pt>
                <c:pt idx="6">
                  <c:v>8.5000000000000006E-3</c:v>
                </c:pt>
              </c:numCache>
            </c:numRef>
          </c:val>
        </c:ser>
        <c:ser>
          <c:idx val="1"/>
          <c:order val="1"/>
          <c:tx>
            <c:strRef>
              <c:f>Sheet1!$A$3</c:f>
              <c:strCache>
                <c:ptCount val="1"/>
                <c:pt idx="0">
                  <c:v>Gesamtkriminalität</c:v>
                </c:pt>
              </c:strCache>
            </c:strRef>
          </c:tx>
          <c:spPr>
            <a:solidFill>
              <a:schemeClr val="accent2"/>
            </a:solidFill>
            <a:ln w="12534">
              <a:solidFill>
                <a:schemeClr val="tx1"/>
              </a:solidFill>
              <a:prstDash val="solid"/>
            </a:ln>
          </c:spPr>
          <c:invertIfNegative val="0"/>
          <c:cat>
            <c:numRef>
              <c:f>Sheet1!$B$1:$H$1</c:f>
              <c:numCache>
                <c:formatCode>General</c:formatCode>
                <c:ptCount val="7"/>
                <c:pt idx="0">
                  <c:v>2005</c:v>
                </c:pt>
                <c:pt idx="1">
                  <c:v>2006</c:v>
                </c:pt>
                <c:pt idx="2">
                  <c:v>2007</c:v>
                </c:pt>
                <c:pt idx="3">
                  <c:v>2008</c:v>
                </c:pt>
                <c:pt idx="4">
                  <c:v>2009</c:v>
                </c:pt>
                <c:pt idx="5">
                  <c:v>2010</c:v>
                </c:pt>
                <c:pt idx="6">
                  <c:v>2011</c:v>
                </c:pt>
              </c:numCache>
            </c:numRef>
          </c:cat>
          <c:val>
            <c:numRef>
              <c:f>Sheet1!$B$3:$H$3</c:f>
              <c:numCache>
                <c:formatCode>0%</c:formatCode>
                <c:ptCount val="7"/>
                <c:pt idx="0">
                  <c:v>1</c:v>
                </c:pt>
                <c:pt idx="1">
                  <c:v>1</c:v>
                </c:pt>
                <c:pt idx="2">
                  <c:v>1</c:v>
                </c:pt>
                <c:pt idx="3">
                  <c:v>1</c:v>
                </c:pt>
                <c:pt idx="4">
                  <c:v>1</c:v>
                </c:pt>
                <c:pt idx="5">
                  <c:v>1</c:v>
                </c:pt>
                <c:pt idx="6">
                  <c:v>1</c:v>
                </c:pt>
              </c:numCache>
            </c:numRef>
          </c:val>
        </c:ser>
        <c:dLbls>
          <c:showLegendKey val="0"/>
          <c:showVal val="0"/>
          <c:showCatName val="0"/>
          <c:showSerName val="0"/>
          <c:showPercent val="0"/>
          <c:showBubbleSize val="0"/>
        </c:dLbls>
        <c:gapWidth val="150"/>
        <c:shape val="box"/>
        <c:axId val="35775616"/>
        <c:axId val="35777536"/>
        <c:axId val="0"/>
      </c:bar3DChart>
      <c:catAx>
        <c:axId val="35775616"/>
        <c:scaling>
          <c:orientation val="minMax"/>
        </c:scaling>
        <c:delete val="0"/>
        <c:axPos val="b"/>
        <c:title>
          <c:layout/>
          <c:overlay val="0"/>
        </c:title>
        <c:numFmt formatCode="General" sourceLinked="1"/>
        <c:majorTickMark val="none"/>
        <c:minorTickMark val="none"/>
        <c:tickLblPos val="low"/>
        <c:spPr>
          <a:ln w="3133">
            <a:solidFill>
              <a:schemeClr val="tx1"/>
            </a:solidFill>
            <a:prstDash val="solid"/>
          </a:ln>
        </c:spPr>
        <c:txPr>
          <a:bodyPr rot="0" vert="horz"/>
          <a:lstStyle/>
          <a:p>
            <a:pPr>
              <a:defRPr sz="1702" b="1" i="0" u="none" strike="noStrike" baseline="0">
                <a:solidFill>
                  <a:schemeClr val="tx1"/>
                </a:solidFill>
                <a:latin typeface="Arial"/>
                <a:ea typeface="Arial"/>
                <a:cs typeface="Arial"/>
              </a:defRPr>
            </a:pPr>
            <a:endParaRPr lang="de-DE"/>
          </a:p>
        </c:txPr>
        <c:crossAx val="35777536"/>
        <c:crosses val="autoZero"/>
        <c:auto val="1"/>
        <c:lblAlgn val="ctr"/>
        <c:lblOffset val="100"/>
        <c:tickLblSkip val="1"/>
        <c:tickMarkSkip val="1"/>
        <c:noMultiLvlLbl val="0"/>
      </c:catAx>
      <c:valAx>
        <c:axId val="35777536"/>
        <c:scaling>
          <c:orientation val="minMax"/>
        </c:scaling>
        <c:delete val="0"/>
        <c:axPos val="l"/>
        <c:majorGridlines>
          <c:spPr>
            <a:ln w="3133">
              <a:solidFill>
                <a:schemeClr val="tx1"/>
              </a:solidFill>
              <a:prstDash val="solid"/>
            </a:ln>
          </c:spPr>
        </c:majorGridlines>
        <c:numFmt formatCode="0.00%" sourceLinked="1"/>
        <c:majorTickMark val="out"/>
        <c:minorTickMark val="none"/>
        <c:tickLblPos val="nextTo"/>
        <c:spPr>
          <a:ln w="3133">
            <a:solidFill>
              <a:schemeClr val="tx1"/>
            </a:solidFill>
            <a:prstDash val="solid"/>
          </a:ln>
        </c:spPr>
        <c:txPr>
          <a:bodyPr rot="0" vert="horz"/>
          <a:lstStyle/>
          <a:p>
            <a:pPr>
              <a:defRPr sz="1702" b="1" i="0" u="none" strike="noStrike" baseline="0">
                <a:solidFill>
                  <a:schemeClr val="tx1"/>
                </a:solidFill>
                <a:latin typeface="Arial"/>
                <a:ea typeface="Arial"/>
                <a:cs typeface="Arial"/>
              </a:defRPr>
            </a:pPr>
            <a:endParaRPr lang="de-DE"/>
          </a:p>
        </c:txPr>
        <c:crossAx val="35775616"/>
        <c:crosses val="autoZero"/>
        <c:crossBetween val="between"/>
      </c:valAx>
      <c:spPr>
        <a:noFill/>
        <a:ln w="25067">
          <a:noFill/>
        </a:ln>
      </c:spPr>
    </c:plotArea>
    <c:legend>
      <c:legendPos val="r"/>
      <c:layout/>
      <c:overlay val="0"/>
    </c:legend>
    <c:plotVisOnly val="1"/>
    <c:dispBlanksAs val="gap"/>
    <c:showDLblsOverMax val="0"/>
  </c:chart>
  <c:spPr>
    <a:noFill/>
    <a:ln>
      <a:noFill/>
    </a:ln>
  </c:spPr>
  <c:txPr>
    <a:bodyPr/>
    <a:lstStyle/>
    <a:p>
      <a:pPr>
        <a:defRPr sz="1702" b="1" i="0" u="none" strike="noStrike" baseline="0">
          <a:solidFill>
            <a:schemeClr val="tx1"/>
          </a:solidFill>
          <a:latin typeface="Arial"/>
          <a:ea typeface="Arial"/>
          <a:cs typeface="Arial"/>
        </a:defRPr>
      </a:pPr>
      <a:endParaRPr lang="de-D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100"/>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1173708920187794"/>
          <c:y val="4.1891891891891894E-2"/>
          <c:w val="0.57370892018779351"/>
          <c:h val="0.85945945945945934"/>
        </c:manualLayout>
      </c:layout>
      <c:bar3DChart>
        <c:barDir val="col"/>
        <c:grouping val="clustered"/>
        <c:varyColors val="0"/>
        <c:ser>
          <c:idx val="0"/>
          <c:order val="0"/>
          <c:tx>
            <c:strRef>
              <c:f>Sheet1!$A$2</c:f>
              <c:strCache>
                <c:ptCount val="1"/>
                <c:pt idx="0">
                  <c:v>Sexualmord</c:v>
                </c:pt>
              </c:strCache>
            </c:strRef>
          </c:tx>
          <c:spPr>
            <a:solidFill>
              <a:schemeClr val="accent1"/>
            </a:solidFill>
            <a:ln w="12795">
              <a:solidFill>
                <a:schemeClr val="tx1"/>
              </a:solidFill>
              <a:prstDash val="solid"/>
            </a:ln>
          </c:spPr>
          <c:invertIfNegative val="0"/>
          <c:cat>
            <c:numRef>
              <c:f>Sheet1!$B$1:$H$1</c:f>
              <c:numCache>
                <c:formatCode>General</c:formatCode>
                <c:ptCount val="7"/>
                <c:pt idx="0">
                  <c:v>2005</c:v>
                </c:pt>
                <c:pt idx="1">
                  <c:v>2006</c:v>
                </c:pt>
                <c:pt idx="2">
                  <c:v>2007</c:v>
                </c:pt>
                <c:pt idx="3">
                  <c:v>2008</c:v>
                </c:pt>
                <c:pt idx="4">
                  <c:v>2009</c:v>
                </c:pt>
                <c:pt idx="5">
                  <c:v>2010</c:v>
                </c:pt>
                <c:pt idx="6">
                  <c:v>2011</c:v>
                </c:pt>
              </c:numCache>
            </c:numRef>
          </c:cat>
          <c:val>
            <c:numRef>
              <c:f>Sheet1!$B$2:$H$2</c:f>
              <c:numCache>
                <c:formatCode>General</c:formatCode>
                <c:ptCount val="7"/>
                <c:pt idx="0">
                  <c:v>0</c:v>
                </c:pt>
                <c:pt idx="1">
                  <c:v>1</c:v>
                </c:pt>
                <c:pt idx="2">
                  <c:v>1</c:v>
                </c:pt>
                <c:pt idx="3">
                  <c:v>1</c:v>
                </c:pt>
                <c:pt idx="4">
                  <c:v>1</c:v>
                </c:pt>
                <c:pt idx="5">
                  <c:v>5</c:v>
                </c:pt>
                <c:pt idx="6">
                  <c:v>3</c:v>
                </c:pt>
              </c:numCache>
            </c:numRef>
          </c:val>
        </c:ser>
        <c:ser>
          <c:idx val="1"/>
          <c:order val="1"/>
          <c:tx>
            <c:strRef>
              <c:f>Sheet1!$A$3</c:f>
              <c:strCache>
                <c:ptCount val="1"/>
                <c:pt idx="0">
                  <c:v>Raubmord</c:v>
                </c:pt>
              </c:strCache>
            </c:strRef>
          </c:tx>
          <c:spPr>
            <a:solidFill>
              <a:schemeClr val="accent2"/>
            </a:solidFill>
            <a:ln w="12795">
              <a:solidFill>
                <a:schemeClr val="tx1"/>
              </a:solidFill>
              <a:prstDash val="solid"/>
            </a:ln>
          </c:spPr>
          <c:invertIfNegative val="0"/>
          <c:cat>
            <c:numRef>
              <c:f>Sheet1!$B$1:$H$1</c:f>
              <c:numCache>
                <c:formatCode>General</c:formatCode>
                <c:ptCount val="7"/>
                <c:pt idx="0">
                  <c:v>2005</c:v>
                </c:pt>
                <c:pt idx="1">
                  <c:v>2006</c:v>
                </c:pt>
                <c:pt idx="2">
                  <c:v>2007</c:v>
                </c:pt>
                <c:pt idx="3">
                  <c:v>2008</c:v>
                </c:pt>
                <c:pt idx="4">
                  <c:v>2009</c:v>
                </c:pt>
                <c:pt idx="5">
                  <c:v>2010</c:v>
                </c:pt>
                <c:pt idx="6">
                  <c:v>2011</c:v>
                </c:pt>
              </c:numCache>
            </c:numRef>
          </c:cat>
          <c:val>
            <c:numRef>
              <c:f>Sheet1!$B$3:$H$3</c:f>
              <c:numCache>
                <c:formatCode>General</c:formatCode>
                <c:ptCount val="7"/>
                <c:pt idx="0">
                  <c:v>5</c:v>
                </c:pt>
                <c:pt idx="1">
                  <c:v>5</c:v>
                </c:pt>
                <c:pt idx="2">
                  <c:v>7</c:v>
                </c:pt>
                <c:pt idx="3">
                  <c:v>8</c:v>
                </c:pt>
                <c:pt idx="4">
                  <c:v>5</c:v>
                </c:pt>
                <c:pt idx="5">
                  <c:v>3</c:v>
                </c:pt>
                <c:pt idx="6">
                  <c:v>3</c:v>
                </c:pt>
              </c:numCache>
            </c:numRef>
          </c:val>
        </c:ser>
        <c:ser>
          <c:idx val="2"/>
          <c:order val="2"/>
          <c:tx>
            <c:strRef>
              <c:f>Sheet1!$A$4</c:f>
              <c:strCache>
                <c:ptCount val="1"/>
                <c:pt idx="0">
                  <c:v>Beziehungsmord in Familie</c:v>
                </c:pt>
              </c:strCache>
            </c:strRef>
          </c:tx>
          <c:spPr>
            <a:solidFill>
              <a:schemeClr val="hlink"/>
            </a:solidFill>
            <a:ln w="12795">
              <a:solidFill>
                <a:schemeClr val="tx1"/>
              </a:solidFill>
              <a:prstDash val="solid"/>
            </a:ln>
          </c:spPr>
          <c:invertIfNegative val="0"/>
          <c:cat>
            <c:numRef>
              <c:f>Sheet1!$B$1:$H$1</c:f>
              <c:numCache>
                <c:formatCode>General</c:formatCode>
                <c:ptCount val="7"/>
                <c:pt idx="0">
                  <c:v>2005</c:v>
                </c:pt>
                <c:pt idx="1">
                  <c:v>2006</c:v>
                </c:pt>
                <c:pt idx="2">
                  <c:v>2007</c:v>
                </c:pt>
                <c:pt idx="3">
                  <c:v>2008</c:v>
                </c:pt>
                <c:pt idx="4">
                  <c:v>2009</c:v>
                </c:pt>
                <c:pt idx="5">
                  <c:v>2010</c:v>
                </c:pt>
                <c:pt idx="6">
                  <c:v>2011</c:v>
                </c:pt>
              </c:numCache>
            </c:numRef>
          </c:cat>
          <c:val>
            <c:numRef>
              <c:f>Sheet1!$B$4:$H$4</c:f>
              <c:numCache>
                <c:formatCode>General</c:formatCode>
                <c:ptCount val="7"/>
                <c:pt idx="0">
                  <c:v>52</c:v>
                </c:pt>
                <c:pt idx="1">
                  <c:v>35</c:v>
                </c:pt>
                <c:pt idx="2">
                  <c:v>33</c:v>
                </c:pt>
                <c:pt idx="3">
                  <c:v>49</c:v>
                </c:pt>
                <c:pt idx="4">
                  <c:v>70</c:v>
                </c:pt>
              </c:numCache>
            </c:numRef>
          </c:val>
        </c:ser>
        <c:ser>
          <c:idx val="3"/>
          <c:order val="3"/>
          <c:tx>
            <c:strRef>
              <c:f>Sheet1!$A$5</c:f>
              <c:strCache>
                <c:ptCount val="1"/>
                <c:pt idx="0">
                  <c:v>Beziehungsmord außerhalb Familie</c:v>
                </c:pt>
              </c:strCache>
            </c:strRef>
          </c:tx>
          <c:spPr>
            <a:solidFill>
              <a:schemeClr val="folHlink"/>
            </a:solidFill>
            <a:ln w="12795">
              <a:solidFill>
                <a:schemeClr val="tx1"/>
              </a:solidFill>
              <a:prstDash val="solid"/>
            </a:ln>
          </c:spPr>
          <c:invertIfNegative val="0"/>
          <c:cat>
            <c:numRef>
              <c:f>Sheet1!$B$1:$H$1</c:f>
              <c:numCache>
                <c:formatCode>General</c:formatCode>
                <c:ptCount val="7"/>
                <c:pt idx="0">
                  <c:v>2005</c:v>
                </c:pt>
                <c:pt idx="1">
                  <c:v>2006</c:v>
                </c:pt>
                <c:pt idx="2">
                  <c:v>2007</c:v>
                </c:pt>
                <c:pt idx="3">
                  <c:v>2008</c:v>
                </c:pt>
                <c:pt idx="4">
                  <c:v>2009</c:v>
                </c:pt>
                <c:pt idx="5">
                  <c:v>2010</c:v>
                </c:pt>
                <c:pt idx="6">
                  <c:v>2011</c:v>
                </c:pt>
              </c:numCache>
            </c:numRef>
          </c:cat>
          <c:val>
            <c:numRef>
              <c:f>Sheet1!$B$5:$H$5</c:f>
              <c:numCache>
                <c:formatCode>General</c:formatCode>
                <c:ptCount val="7"/>
                <c:pt idx="0">
                  <c:v>18</c:v>
                </c:pt>
                <c:pt idx="1">
                  <c:v>17</c:v>
                </c:pt>
                <c:pt idx="2">
                  <c:v>20</c:v>
                </c:pt>
                <c:pt idx="3">
                  <c:v>22</c:v>
                </c:pt>
                <c:pt idx="4">
                  <c:v>22</c:v>
                </c:pt>
              </c:numCache>
            </c:numRef>
          </c:val>
        </c:ser>
        <c:dLbls>
          <c:showLegendKey val="0"/>
          <c:showVal val="0"/>
          <c:showCatName val="0"/>
          <c:showSerName val="0"/>
          <c:showPercent val="0"/>
          <c:showBubbleSize val="0"/>
        </c:dLbls>
        <c:gapWidth val="150"/>
        <c:gapDepth val="0"/>
        <c:shape val="box"/>
        <c:axId val="35941376"/>
        <c:axId val="35943168"/>
        <c:axId val="0"/>
      </c:bar3DChart>
      <c:catAx>
        <c:axId val="35941376"/>
        <c:scaling>
          <c:orientation val="minMax"/>
        </c:scaling>
        <c:delete val="0"/>
        <c:axPos val="b"/>
        <c:numFmt formatCode="General" sourceLinked="1"/>
        <c:majorTickMark val="out"/>
        <c:minorTickMark val="none"/>
        <c:tickLblPos val="low"/>
        <c:spPr>
          <a:ln w="3199">
            <a:solidFill>
              <a:schemeClr val="tx1"/>
            </a:solidFill>
            <a:prstDash val="solid"/>
          </a:ln>
        </c:spPr>
        <c:txPr>
          <a:bodyPr rot="0" vert="horz"/>
          <a:lstStyle/>
          <a:p>
            <a:pPr>
              <a:defRPr sz="1788" b="1" i="0" u="none" strike="noStrike" baseline="0">
                <a:solidFill>
                  <a:schemeClr val="tx1"/>
                </a:solidFill>
                <a:latin typeface="Arial"/>
                <a:ea typeface="Arial"/>
                <a:cs typeface="Arial"/>
              </a:defRPr>
            </a:pPr>
            <a:endParaRPr lang="de-DE"/>
          </a:p>
        </c:txPr>
        <c:crossAx val="35943168"/>
        <c:crosses val="autoZero"/>
        <c:auto val="1"/>
        <c:lblAlgn val="ctr"/>
        <c:lblOffset val="100"/>
        <c:tickLblSkip val="1"/>
        <c:tickMarkSkip val="1"/>
        <c:noMultiLvlLbl val="0"/>
      </c:catAx>
      <c:valAx>
        <c:axId val="35943168"/>
        <c:scaling>
          <c:orientation val="minMax"/>
        </c:scaling>
        <c:delete val="0"/>
        <c:axPos val="l"/>
        <c:majorGridlines>
          <c:spPr>
            <a:ln w="3199">
              <a:solidFill>
                <a:schemeClr val="tx1"/>
              </a:solidFill>
              <a:prstDash val="solid"/>
            </a:ln>
          </c:spPr>
        </c:majorGridlines>
        <c:title>
          <c:tx>
            <c:rich>
              <a:bodyPr/>
              <a:lstStyle/>
              <a:p>
                <a:pPr>
                  <a:defRPr sz="1738" b="1" i="0" u="none" strike="noStrike" baseline="0">
                    <a:solidFill>
                      <a:schemeClr val="tx1"/>
                    </a:solidFill>
                    <a:latin typeface="Arial"/>
                    <a:ea typeface="Arial"/>
                    <a:cs typeface="Arial"/>
                  </a:defRPr>
                </a:pPr>
                <a:r>
                  <a:rPr lang="de-DE"/>
                  <a:t>Fälle in Österreich pro Jahr</a:t>
                </a:r>
              </a:p>
            </c:rich>
          </c:tx>
          <c:layout>
            <c:manualLayout>
              <c:xMode val="edge"/>
              <c:yMode val="edge"/>
              <c:x val="1.2206572769953053E-2"/>
              <c:y val="0.21486486486486484"/>
            </c:manualLayout>
          </c:layout>
          <c:overlay val="0"/>
          <c:spPr>
            <a:solidFill>
              <a:schemeClr val="bg1"/>
            </a:solidFill>
            <a:ln w="25590">
              <a:noFill/>
            </a:ln>
          </c:spPr>
        </c:title>
        <c:numFmt formatCode="General" sourceLinked="1"/>
        <c:majorTickMark val="out"/>
        <c:minorTickMark val="none"/>
        <c:tickLblPos val="nextTo"/>
        <c:spPr>
          <a:ln w="3199">
            <a:solidFill>
              <a:schemeClr val="tx1"/>
            </a:solidFill>
            <a:prstDash val="solid"/>
          </a:ln>
        </c:spPr>
        <c:txPr>
          <a:bodyPr rot="0" vert="horz"/>
          <a:lstStyle/>
          <a:p>
            <a:pPr>
              <a:defRPr sz="1788" b="1" i="0" u="none" strike="noStrike" baseline="0">
                <a:solidFill>
                  <a:schemeClr val="tx1"/>
                </a:solidFill>
                <a:latin typeface="Arial"/>
                <a:ea typeface="Arial"/>
                <a:cs typeface="Arial"/>
              </a:defRPr>
            </a:pPr>
            <a:endParaRPr lang="de-DE"/>
          </a:p>
        </c:txPr>
        <c:crossAx val="35941376"/>
        <c:crosses val="autoZero"/>
        <c:crossBetween val="between"/>
      </c:valAx>
      <c:spPr>
        <a:noFill/>
        <a:ln w="25590">
          <a:noFill/>
        </a:ln>
      </c:spPr>
    </c:plotArea>
    <c:legend>
      <c:legendPos val="r"/>
      <c:layout>
        <c:manualLayout>
          <c:xMode val="edge"/>
          <c:yMode val="edge"/>
          <c:x val="0.69765258215962433"/>
          <c:y val="0.29189189189189185"/>
          <c:w val="0.29859154929577464"/>
          <c:h val="0.41756756756756758"/>
        </c:manualLayout>
      </c:layout>
      <c:overlay val="0"/>
      <c:spPr>
        <a:noFill/>
        <a:ln w="3199">
          <a:noFill/>
          <a:prstDash val="solid"/>
        </a:ln>
      </c:spPr>
      <c:txPr>
        <a:bodyPr/>
        <a:lstStyle/>
        <a:p>
          <a:pPr>
            <a:defRPr sz="1642" b="1" i="0" u="none" strike="noStrike" baseline="0">
              <a:solidFill>
                <a:schemeClr val="tx1"/>
              </a:solidFill>
              <a:latin typeface="Arial"/>
              <a:ea typeface="Arial"/>
              <a:cs typeface="Arial"/>
            </a:defRPr>
          </a:pPr>
          <a:endParaRPr lang="de-DE"/>
        </a:p>
      </c:txPr>
    </c:legend>
    <c:plotVisOnly val="1"/>
    <c:dispBlanksAs val="gap"/>
    <c:showDLblsOverMax val="0"/>
  </c:chart>
  <c:spPr>
    <a:noFill/>
    <a:ln>
      <a:noFill/>
    </a:ln>
  </c:spPr>
  <c:txPr>
    <a:bodyPr/>
    <a:lstStyle/>
    <a:p>
      <a:pPr>
        <a:defRPr sz="1788" b="1" i="0" u="none" strike="noStrike" baseline="0">
          <a:solidFill>
            <a:schemeClr val="tx1"/>
          </a:solidFill>
          <a:latin typeface="Arial"/>
          <a:ea typeface="Arial"/>
          <a:cs typeface="Arial"/>
        </a:defRPr>
      </a:pPr>
      <a:endParaRPr lang="de-D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Sheet1!$A$2</c:f>
              <c:strCache>
                <c:ptCount val="1"/>
                <c:pt idx="0">
                  <c:v>Verurteilungen gesamt</c:v>
                </c:pt>
              </c:strCache>
            </c:strRef>
          </c:tx>
          <c:marker>
            <c:symbol val="none"/>
          </c:marker>
          <c:cat>
            <c:numRef>
              <c:f>Sheet1!$B$1:$O$1</c:f>
              <c:numCache>
                <c:formatCode>General</c:formatCode>
                <c:ptCount val="14"/>
                <c:pt idx="0">
                  <c:v>1947</c:v>
                </c:pt>
                <c:pt idx="1">
                  <c:v>1950</c:v>
                </c:pt>
                <c:pt idx="2">
                  <c:v>1955</c:v>
                </c:pt>
                <c:pt idx="3">
                  <c:v>1960</c:v>
                </c:pt>
                <c:pt idx="4">
                  <c:v>1965</c:v>
                </c:pt>
                <c:pt idx="5">
                  <c:v>1970</c:v>
                </c:pt>
                <c:pt idx="6">
                  <c:v>1975</c:v>
                </c:pt>
                <c:pt idx="7">
                  <c:v>1980</c:v>
                </c:pt>
                <c:pt idx="8">
                  <c:v>1985</c:v>
                </c:pt>
                <c:pt idx="9">
                  <c:v>1990</c:v>
                </c:pt>
                <c:pt idx="10">
                  <c:v>1995</c:v>
                </c:pt>
                <c:pt idx="11">
                  <c:v>2000</c:v>
                </c:pt>
                <c:pt idx="12">
                  <c:v>2005</c:v>
                </c:pt>
                <c:pt idx="13">
                  <c:v>2010</c:v>
                </c:pt>
              </c:numCache>
            </c:numRef>
          </c:cat>
          <c:val>
            <c:numRef>
              <c:f>Sheet1!$B$2:$O$2</c:f>
              <c:numCache>
                <c:formatCode>#,##0</c:formatCode>
                <c:ptCount val="14"/>
                <c:pt idx="0">
                  <c:v>73168</c:v>
                </c:pt>
                <c:pt idx="1">
                  <c:v>92416</c:v>
                </c:pt>
                <c:pt idx="2">
                  <c:v>109995</c:v>
                </c:pt>
                <c:pt idx="3">
                  <c:v>119484</c:v>
                </c:pt>
                <c:pt idx="4">
                  <c:v>100724</c:v>
                </c:pt>
                <c:pt idx="5">
                  <c:v>110324</c:v>
                </c:pt>
                <c:pt idx="6">
                  <c:v>82764</c:v>
                </c:pt>
                <c:pt idx="7">
                  <c:v>83626</c:v>
                </c:pt>
                <c:pt idx="8">
                  <c:v>84096</c:v>
                </c:pt>
                <c:pt idx="9">
                  <c:v>71722</c:v>
                </c:pt>
                <c:pt idx="10">
                  <c:v>69779</c:v>
                </c:pt>
                <c:pt idx="11">
                  <c:v>41624</c:v>
                </c:pt>
                <c:pt idx="12">
                  <c:v>45691</c:v>
                </c:pt>
                <c:pt idx="13">
                  <c:v>38394</c:v>
                </c:pt>
              </c:numCache>
            </c:numRef>
          </c:val>
          <c:smooth val="0"/>
        </c:ser>
        <c:ser>
          <c:idx val="1"/>
          <c:order val="1"/>
          <c:tx>
            <c:strRef>
              <c:f>Sheet1!$A$3</c:f>
              <c:strCache>
                <c:ptCount val="1"/>
                <c:pt idx="0">
                  <c:v>Leib und Leben</c:v>
                </c:pt>
              </c:strCache>
            </c:strRef>
          </c:tx>
          <c:marker>
            <c:symbol val="none"/>
          </c:marker>
          <c:cat>
            <c:numRef>
              <c:f>Sheet1!$B$1:$O$1</c:f>
              <c:numCache>
                <c:formatCode>General</c:formatCode>
                <c:ptCount val="14"/>
                <c:pt idx="0">
                  <c:v>1947</c:v>
                </c:pt>
                <c:pt idx="1">
                  <c:v>1950</c:v>
                </c:pt>
                <c:pt idx="2">
                  <c:v>1955</c:v>
                </c:pt>
                <c:pt idx="3">
                  <c:v>1960</c:v>
                </c:pt>
                <c:pt idx="4">
                  <c:v>1965</c:v>
                </c:pt>
                <c:pt idx="5">
                  <c:v>1970</c:v>
                </c:pt>
                <c:pt idx="6">
                  <c:v>1975</c:v>
                </c:pt>
                <c:pt idx="7">
                  <c:v>1980</c:v>
                </c:pt>
                <c:pt idx="8">
                  <c:v>1985</c:v>
                </c:pt>
                <c:pt idx="9">
                  <c:v>1990</c:v>
                </c:pt>
                <c:pt idx="10">
                  <c:v>1995</c:v>
                </c:pt>
                <c:pt idx="11">
                  <c:v>2000</c:v>
                </c:pt>
                <c:pt idx="12">
                  <c:v>2005</c:v>
                </c:pt>
                <c:pt idx="13">
                  <c:v>2010</c:v>
                </c:pt>
              </c:numCache>
            </c:numRef>
          </c:cat>
          <c:val>
            <c:numRef>
              <c:f>Sheet1!$B$3:$O$3</c:f>
              <c:numCache>
                <c:formatCode>#,##0</c:formatCode>
                <c:ptCount val="14"/>
                <c:pt idx="0">
                  <c:v>14810</c:v>
                </c:pt>
                <c:pt idx="1">
                  <c:v>34661</c:v>
                </c:pt>
                <c:pt idx="2">
                  <c:v>59982</c:v>
                </c:pt>
                <c:pt idx="3">
                  <c:v>68023</c:v>
                </c:pt>
                <c:pt idx="4">
                  <c:v>56250</c:v>
                </c:pt>
                <c:pt idx="5">
                  <c:v>58488</c:v>
                </c:pt>
                <c:pt idx="6">
                  <c:v>33949</c:v>
                </c:pt>
                <c:pt idx="7">
                  <c:v>37826</c:v>
                </c:pt>
                <c:pt idx="8">
                  <c:v>36634</c:v>
                </c:pt>
                <c:pt idx="9">
                  <c:v>30900</c:v>
                </c:pt>
                <c:pt idx="10">
                  <c:v>28192</c:v>
                </c:pt>
                <c:pt idx="11">
                  <c:v>11635</c:v>
                </c:pt>
                <c:pt idx="12">
                  <c:v>11185</c:v>
                </c:pt>
                <c:pt idx="13">
                  <c:v>9302</c:v>
                </c:pt>
              </c:numCache>
            </c:numRef>
          </c:val>
          <c:smooth val="0"/>
        </c:ser>
        <c:ser>
          <c:idx val="2"/>
          <c:order val="2"/>
          <c:tx>
            <c:strRef>
              <c:f>Sheet1!$A$4</c:f>
              <c:strCache>
                <c:ptCount val="1"/>
                <c:pt idx="0">
                  <c:v>Sexualdelikte</c:v>
                </c:pt>
              </c:strCache>
            </c:strRef>
          </c:tx>
          <c:marker>
            <c:symbol val="none"/>
          </c:marker>
          <c:cat>
            <c:numRef>
              <c:f>Sheet1!$B$1:$O$1</c:f>
              <c:numCache>
                <c:formatCode>General</c:formatCode>
                <c:ptCount val="14"/>
                <c:pt idx="0">
                  <c:v>1947</c:v>
                </c:pt>
                <c:pt idx="1">
                  <c:v>1950</c:v>
                </c:pt>
                <c:pt idx="2">
                  <c:v>1955</c:v>
                </c:pt>
                <c:pt idx="3">
                  <c:v>1960</c:v>
                </c:pt>
                <c:pt idx="4">
                  <c:v>1965</c:v>
                </c:pt>
                <c:pt idx="5">
                  <c:v>1970</c:v>
                </c:pt>
                <c:pt idx="6">
                  <c:v>1975</c:v>
                </c:pt>
                <c:pt idx="7">
                  <c:v>1980</c:v>
                </c:pt>
                <c:pt idx="8">
                  <c:v>1985</c:v>
                </c:pt>
                <c:pt idx="9">
                  <c:v>1990</c:v>
                </c:pt>
                <c:pt idx="10">
                  <c:v>1995</c:v>
                </c:pt>
                <c:pt idx="11">
                  <c:v>2000</c:v>
                </c:pt>
                <c:pt idx="12">
                  <c:v>2005</c:v>
                </c:pt>
                <c:pt idx="13">
                  <c:v>2010</c:v>
                </c:pt>
              </c:numCache>
            </c:numRef>
          </c:cat>
          <c:val>
            <c:numRef>
              <c:f>Sheet1!$B$4:$O$4</c:f>
              <c:numCache>
                <c:formatCode>#,##0</c:formatCode>
                <c:ptCount val="14"/>
                <c:pt idx="0">
                  <c:v>921</c:v>
                </c:pt>
                <c:pt idx="1">
                  <c:v>2405</c:v>
                </c:pt>
                <c:pt idx="2">
                  <c:v>3144</c:v>
                </c:pt>
                <c:pt idx="3">
                  <c:v>2877</c:v>
                </c:pt>
                <c:pt idx="4">
                  <c:v>2251</c:v>
                </c:pt>
                <c:pt idx="5">
                  <c:v>2069</c:v>
                </c:pt>
                <c:pt idx="6">
                  <c:v>853</c:v>
                </c:pt>
                <c:pt idx="7">
                  <c:v>779</c:v>
                </c:pt>
                <c:pt idx="8">
                  <c:v>698</c:v>
                </c:pt>
                <c:pt idx="9">
                  <c:v>536</c:v>
                </c:pt>
                <c:pt idx="10">
                  <c:v>579</c:v>
                </c:pt>
                <c:pt idx="11">
                  <c:v>536</c:v>
                </c:pt>
                <c:pt idx="12">
                  <c:v>679</c:v>
                </c:pt>
                <c:pt idx="13">
                  <c:v>648</c:v>
                </c:pt>
              </c:numCache>
            </c:numRef>
          </c:val>
          <c:smooth val="0"/>
        </c:ser>
        <c:ser>
          <c:idx val="3"/>
          <c:order val="3"/>
          <c:tx>
            <c:strRef>
              <c:f>Sheet1!$A$5</c:f>
              <c:strCache>
                <c:ptCount val="1"/>
                <c:pt idx="0">
                  <c:v>Vermögen</c:v>
                </c:pt>
              </c:strCache>
            </c:strRef>
          </c:tx>
          <c:spPr>
            <a:ln>
              <a:solidFill>
                <a:srgbClr val="FFC000"/>
              </a:solidFill>
            </a:ln>
          </c:spPr>
          <c:marker>
            <c:symbol val="none"/>
          </c:marker>
          <c:cat>
            <c:numRef>
              <c:f>Sheet1!$B$1:$O$1</c:f>
              <c:numCache>
                <c:formatCode>General</c:formatCode>
                <c:ptCount val="14"/>
                <c:pt idx="0">
                  <c:v>1947</c:v>
                </c:pt>
                <c:pt idx="1">
                  <c:v>1950</c:v>
                </c:pt>
                <c:pt idx="2">
                  <c:v>1955</c:v>
                </c:pt>
                <c:pt idx="3">
                  <c:v>1960</c:v>
                </c:pt>
                <c:pt idx="4">
                  <c:v>1965</c:v>
                </c:pt>
                <c:pt idx="5">
                  <c:v>1970</c:v>
                </c:pt>
                <c:pt idx="6">
                  <c:v>1975</c:v>
                </c:pt>
                <c:pt idx="7">
                  <c:v>1980</c:v>
                </c:pt>
                <c:pt idx="8">
                  <c:v>1985</c:v>
                </c:pt>
                <c:pt idx="9">
                  <c:v>1990</c:v>
                </c:pt>
                <c:pt idx="10">
                  <c:v>1995</c:v>
                </c:pt>
                <c:pt idx="11">
                  <c:v>2000</c:v>
                </c:pt>
                <c:pt idx="12">
                  <c:v>2005</c:v>
                </c:pt>
                <c:pt idx="13">
                  <c:v>2010</c:v>
                </c:pt>
              </c:numCache>
            </c:numRef>
          </c:cat>
          <c:val>
            <c:numRef>
              <c:f>Sheet1!$B$5:$O$5</c:f>
              <c:numCache>
                <c:formatCode>#,##0</c:formatCode>
                <c:ptCount val="14"/>
                <c:pt idx="0">
                  <c:v>25946</c:v>
                </c:pt>
                <c:pt idx="1">
                  <c:v>24376</c:v>
                </c:pt>
                <c:pt idx="2">
                  <c:v>25809</c:v>
                </c:pt>
                <c:pt idx="3">
                  <c:v>28311</c:v>
                </c:pt>
                <c:pt idx="4">
                  <c:v>23522</c:v>
                </c:pt>
                <c:pt idx="5">
                  <c:v>27013</c:v>
                </c:pt>
                <c:pt idx="6">
                  <c:v>24480</c:v>
                </c:pt>
                <c:pt idx="7">
                  <c:v>28673</c:v>
                </c:pt>
                <c:pt idx="8">
                  <c:v>29838</c:v>
                </c:pt>
                <c:pt idx="9">
                  <c:v>26427</c:v>
                </c:pt>
                <c:pt idx="10">
                  <c:v>23858</c:v>
                </c:pt>
                <c:pt idx="11">
                  <c:v>15888</c:v>
                </c:pt>
                <c:pt idx="12">
                  <c:v>17122</c:v>
                </c:pt>
                <c:pt idx="13">
                  <c:v>15151</c:v>
                </c:pt>
              </c:numCache>
            </c:numRef>
          </c:val>
          <c:smooth val="0"/>
        </c:ser>
        <c:dLbls>
          <c:showLegendKey val="0"/>
          <c:showVal val="0"/>
          <c:showCatName val="0"/>
          <c:showSerName val="0"/>
          <c:showPercent val="0"/>
          <c:showBubbleSize val="0"/>
        </c:dLbls>
        <c:marker val="1"/>
        <c:smooth val="0"/>
        <c:axId val="118104832"/>
        <c:axId val="118106368"/>
      </c:lineChart>
      <c:catAx>
        <c:axId val="118104832"/>
        <c:scaling>
          <c:orientation val="minMax"/>
        </c:scaling>
        <c:delete val="0"/>
        <c:axPos val="b"/>
        <c:numFmt formatCode="General" sourceLinked="1"/>
        <c:majorTickMark val="none"/>
        <c:minorTickMark val="none"/>
        <c:tickLblPos val="nextTo"/>
        <c:txPr>
          <a:bodyPr rot="-5400000" vert="horz"/>
          <a:lstStyle/>
          <a:p>
            <a:pPr>
              <a:defRPr/>
            </a:pPr>
            <a:endParaRPr lang="de-DE"/>
          </a:p>
        </c:txPr>
        <c:crossAx val="118106368"/>
        <c:crosses val="autoZero"/>
        <c:auto val="1"/>
        <c:lblAlgn val="ctr"/>
        <c:lblOffset val="100"/>
        <c:noMultiLvlLbl val="0"/>
      </c:catAx>
      <c:valAx>
        <c:axId val="118106368"/>
        <c:scaling>
          <c:orientation val="minMax"/>
          <c:max val="125000"/>
          <c:min val="0"/>
        </c:scaling>
        <c:delete val="0"/>
        <c:axPos val="l"/>
        <c:majorGridlines/>
        <c:numFmt formatCode="#,##0" sourceLinked="1"/>
        <c:majorTickMark val="none"/>
        <c:minorTickMark val="none"/>
        <c:tickLblPos val="nextTo"/>
        <c:crossAx val="118104832"/>
        <c:crosses val="autoZero"/>
        <c:crossBetween val="between"/>
        <c:majorUnit val="20000"/>
      </c:valAx>
    </c:plotArea>
    <c:legend>
      <c:legendPos val="b"/>
      <c:layout/>
      <c:overlay val="0"/>
      <c:txPr>
        <a:bodyPr/>
        <a:lstStyle/>
        <a:p>
          <a:pPr>
            <a:defRPr sz="2000"/>
          </a:pPr>
          <a:endParaRPr lang="de-DE"/>
        </a:p>
      </c:txPr>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80"/>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051643192488263"/>
          <c:y val="4.1736227045075125E-2"/>
          <c:w val="0.58122065727699523"/>
          <c:h val="0.85475792988313859"/>
        </c:manualLayout>
      </c:layout>
      <c:bar3DChart>
        <c:barDir val="col"/>
        <c:grouping val="clustered"/>
        <c:varyColors val="0"/>
        <c:ser>
          <c:idx val="0"/>
          <c:order val="0"/>
          <c:tx>
            <c:strRef>
              <c:f>Sheet1!$A$2</c:f>
              <c:strCache>
                <c:ptCount val="1"/>
                <c:pt idx="0">
                  <c:v>bekanntgewordene Fälle</c:v>
                </c:pt>
              </c:strCache>
            </c:strRef>
          </c:tx>
          <c:spPr>
            <a:solidFill>
              <a:schemeClr val="accent1"/>
            </a:solidFill>
            <a:ln w="12808">
              <a:solidFill>
                <a:schemeClr val="tx1"/>
              </a:solidFill>
              <a:prstDash val="solid"/>
            </a:ln>
          </c:spPr>
          <c:invertIfNegative val="0"/>
          <c:cat>
            <c:numRef>
              <c:f>Sheet1!$B$1:$G$1</c:f>
              <c:numCache>
                <c:formatCode>General</c:formatCode>
                <c:ptCount val="6"/>
                <c:pt idx="0">
                  <c:v>1975</c:v>
                </c:pt>
                <c:pt idx="1">
                  <c:v>1985</c:v>
                </c:pt>
                <c:pt idx="2">
                  <c:v>1995</c:v>
                </c:pt>
                <c:pt idx="3">
                  <c:v>2000</c:v>
                </c:pt>
                <c:pt idx="4">
                  <c:v>2005</c:v>
                </c:pt>
                <c:pt idx="5">
                  <c:v>2010</c:v>
                </c:pt>
              </c:numCache>
            </c:numRef>
          </c:cat>
          <c:val>
            <c:numRef>
              <c:f>Sheet1!$B$2:$G$2</c:f>
              <c:numCache>
                <c:formatCode>General</c:formatCode>
                <c:ptCount val="6"/>
                <c:pt idx="0">
                  <c:v>712</c:v>
                </c:pt>
                <c:pt idx="1">
                  <c:v>474</c:v>
                </c:pt>
                <c:pt idx="2">
                  <c:v>588</c:v>
                </c:pt>
                <c:pt idx="3">
                  <c:v>722</c:v>
                </c:pt>
                <c:pt idx="4">
                  <c:v>588</c:v>
                </c:pt>
                <c:pt idx="5">
                  <c:v>658</c:v>
                </c:pt>
              </c:numCache>
            </c:numRef>
          </c:val>
        </c:ser>
        <c:ser>
          <c:idx val="1"/>
          <c:order val="1"/>
          <c:tx>
            <c:strRef>
              <c:f>Sheet1!$A$3</c:f>
              <c:strCache>
                <c:ptCount val="1"/>
                <c:pt idx="0">
                  <c:v>Verdächtige</c:v>
                </c:pt>
              </c:strCache>
            </c:strRef>
          </c:tx>
          <c:spPr>
            <a:solidFill>
              <a:schemeClr val="accent2"/>
            </a:solidFill>
            <a:ln w="12808">
              <a:solidFill>
                <a:schemeClr val="tx1"/>
              </a:solidFill>
              <a:prstDash val="solid"/>
            </a:ln>
          </c:spPr>
          <c:invertIfNegative val="0"/>
          <c:cat>
            <c:numRef>
              <c:f>Sheet1!$B$1:$G$1</c:f>
              <c:numCache>
                <c:formatCode>General</c:formatCode>
                <c:ptCount val="6"/>
                <c:pt idx="0">
                  <c:v>1975</c:v>
                </c:pt>
                <c:pt idx="1">
                  <c:v>1985</c:v>
                </c:pt>
                <c:pt idx="2">
                  <c:v>1995</c:v>
                </c:pt>
                <c:pt idx="3">
                  <c:v>2000</c:v>
                </c:pt>
                <c:pt idx="4">
                  <c:v>2005</c:v>
                </c:pt>
                <c:pt idx="5">
                  <c:v>2010</c:v>
                </c:pt>
              </c:numCache>
            </c:numRef>
          </c:cat>
          <c:val>
            <c:numRef>
              <c:f>Sheet1!$B$3:$G$3</c:f>
              <c:numCache>
                <c:formatCode>General</c:formatCode>
                <c:ptCount val="6"/>
                <c:pt idx="0">
                  <c:v>598</c:v>
                </c:pt>
                <c:pt idx="1">
                  <c:v>321</c:v>
                </c:pt>
                <c:pt idx="2">
                  <c:v>427</c:v>
                </c:pt>
                <c:pt idx="3">
                  <c:v>387</c:v>
                </c:pt>
                <c:pt idx="4">
                  <c:v>601</c:v>
                </c:pt>
                <c:pt idx="5">
                  <c:v>653</c:v>
                </c:pt>
              </c:numCache>
            </c:numRef>
          </c:val>
        </c:ser>
        <c:ser>
          <c:idx val="2"/>
          <c:order val="2"/>
          <c:tx>
            <c:strRef>
              <c:f>Sheet1!$A$4</c:f>
              <c:strCache>
                <c:ptCount val="1"/>
                <c:pt idx="0">
                  <c:v>rechtskräftig Verurteilte</c:v>
                </c:pt>
              </c:strCache>
            </c:strRef>
          </c:tx>
          <c:spPr>
            <a:solidFill>
              <a:schemeClr val="hlink"/>
            </a:solidFill>
            <a:ln w="12808">
              <a:solidFill>
                <a:schemeClr val="tx1"/>
              </a:solidFill>
              <a:prstDash val="solid"/>
            </a:ln>
          </c:spPr>
          <c:invertIfNegative val="0"/>
          <c:cat>
            <c:numRef>
              <c:f>Sheet1!$B$1:$G$1</c:f>
              <c:numCache>
                <c:formatCode>General</c:formatCode>
                <c:ptCount val="6"/>
                <c:pt idx="0">
                  <c:v>1975</c:v>
                </c:pt>
                <c:pt idx="1">
                  <c:v>1985</c:v>
                </c:pt>
                <c:pt idx="2">
                  <c:v>1995</c:v>
                </c:pt>
                <c:pt idx="3">
                  <c:v>2000</c:v>
                </c:pt>
                <c:pt idx="4">
                  <c:v>2005</c:v>
                </c:pt>
                <c:pt idx="5">
                  <c:v>2010</c:v>
                </c:pt>
              </c:numCache>
            </c:numRef>
          </c:cat>
          <c:val>
            <c:numRef>
              <c:f>Sheet1!$B$4:$G$4</c:f>
              <c:numCache>
                <c:formatCode>General</c:formatCode>
                <c:ptCount val="6"/>
                <c:pt idx="0">
                  <c:v>300</c:v>
                </c:pt>
                <c:pt idx="1">
                  <c:v>170</c:v>
                </c:pt>
                <c:pt idx="2">
                  <c:v>198</c:v>
                </c:pt>
                <c:pt idx="3">
                  <c:v>224</c:v>
                </c:pt>
                <c:pt idx="4">
                  <c:v>182</c:v>
                </c:pt>
                <c:pt idx="5">
                  <c:v>153</c:v>
                </c:pt>
              </c:numCache>
            </c:numRef>
          </c:val>
        </c:ser>
        <c:dLbls>
          <c:showLegendKey val="0"/>
          <c:showVal val="0"/>
          <c:showCatName val="0"/>
          <c:showSerName val="0"/>
          <c:showPercent val="0"/>
          <c:showBubbleSize val="0"/>
        </c:dLbls>
        <c:gapWidth val="150"/>
        <c:gapDepth val="0"/>
        <c:shape val="box"/>
        <c:axId val="50902912"/>
        <c:axId val="50904448"/>
        <c:axId val="0"/>
      </c:bar3DChart>
      <c:catAx>
        <c:axId val="50902912"/>
        <c:scaling>
          <c:orientation val="minMax"/>
        </c:scaling>
        <c:delete val="0"/>
        <c:axPos val="b"/>
        <c:numFmt formatCode="General" sourceLinked="1"/>
        <c:majorTickMark val="out"/>
        <c:minorTickMark val="none"/>
        <c:tickLblPos val="low"/>
        <c:spPr>
          <a:ln w="3202">
            <a:solidFill>
              <a:schemeClr val="tx1"/>
            </a:solidFill>
            <a:prstDash val="solid"/>
          </a:ln>
        </c:spPr>
        <c:txPr>
          <a:bodyPr rot="0" vert="horz"/>
          <a:lstStyle/>
          <a:p>
            <a:pPr>
              <a:defRPr sz="1437" b="1" i="0" u="none" strike="noStrike" baseline="0">
                <a:solidFill>
                  <a:schemeClr val="tx1"/>
                </a:solidFill>
                <a:latin typeface="Arial"/>
                <a:ea typeface="Arial"/>
                <a:cs typeface="Arial"/>
              </a:defRPr>
            </a:pPr>
            <a:endParaRPr lang="de-DE"/>
          </a:p>
        </c:txPr>
        <c:crossAx val="50904448"/>
        <c:crosses val="autoZero"/>
        <c:auto val="1"/>
        <c:lblAlgn val="ctr"/>
        <c:lblOffset val="100"/>
        <c:tickLblSkip val="1"/>
        <c:tickMarkSkip val="1"/>
        <c:noMultiLvlLbl val="0"/>
      </c:catAx>
      <c:valAx>
        <c:axId val="50904448"/>
        <c:scaling>
          <c:orientation val="minMax"/>
        </c:scaling>
        <c:delete val="0"/>
        <c:axPos val="l"/>
        <c:majorGridlines>
          <c:spPr>
            <a:ln w="3202">
              <a:solidFill>
                <a:schemeClr val="tx1"/>
              </a:solidFill>
              <a:prstDash val="solid"/>
            </a:ln>
          </c:spPr>
        </c:majorGridlines>
        <c:title>
          <c:tx>
            <c:rich>
              <a:bodyPr/>
              <a:lstStyle/>
              <a:p>
                <a:pPr>
                  <a:defRPr sz="1462" b="1" i="0" u="none" strike="noStrike" baseline="0">
                    <a:solidFill>
                      <a:schemeClr val="tx1"/>
                    </a:solidFill>
                    <a:latin typeface="Arial"/>
                    <a:ea typeface="Arial"/>
                    <a:cs typeface="Arial"/>
                  </a:defRPr>
                </a:pPr>
                <a:r>
                  <a:rPr lang="de-DE"/>
                  <a:t>österreichweit pro Jahr</a:t>
                </a:r>
              </a:p>
            </c:rich>
          </c:tx>
          <c:layout>
            <c:manualLayout>
              <c:xMode val="edge"/>
              <c:yMode val="edge"/>
              <c:x val="1.2206572769953053E-2"/>
              <c:y val="0.24707846410684478"/>
            </c:manualLayout>
          </c:layout>
          <c:overlay val="0"/>
          <c:spPr>
            <a:noFill/>
            <a:ln w="25616">
              <a:noFill/>
            </a:ln>
          </c:spPr>
        </c:title>
        <c:numFmt formatCode="General" sourceLinked="1"/>
        <c:majorTickMark val="out"/>
        <c:minorTickMark val="none"/>
        <c:tickLblPos val="nextTo"/>
        <c:spPr>
          <a:ln w="3202">
            <a:solidFill>
              <a:schemeClr val="tx1"/>
            </a:solidFill>
            <a:prstDash val="solid"/>
          </a:ln>
        </c:spPr>
        <c:txPr>
          <a:bodyPr rot="0" vert="horz"/>
          <a:lstStyle/>
          <a:p>
            <a:pPr>
              <a:defRPr sz="1437" b="1" i="0" u="none" strike="noStrike" baseline="0">
                <a:solidFill>
                  <a:schemeClr val="tx1"/>
                </a:solidFill>
                <a:latin typeface="Arial"/>
                <a:ea typeface="Arial"/>
                <a:cs typeface="Arial"/>
              </a:defRPr>
            </a:pPr>
            <a:endParaRPr lang="de-DE"/>
          </a:p>
        </c:txPr>
        <c:crossAx val="50902912"/>
        <c:crosses val="autoZero"/>
        <c:crossBetween val="between"/>
      </c:valAx>
      <c:spPr>
        <a:noFill/>
        <a:ln w="25616">
          <a:noFill/>
        </a:ln>
      </c:spPr>
    </c:plotArea>
    <c:legend>
      <c:legendPos val="r"/>
      <c:layout>
        <c:manualLayout>
          <c:xMode val="edge"/>
          <c:yMode val="edge"/>
          <c:x val="0.69859154929577472"/>
          <c:y val="0.41235392320534225"/>
          <c:w val="0.29765258215962437"/>
          <c:h val="0.17696160267111852"/>
        </c:manualLayout>
      </c:layout>
      <c:overlay val="0"/>
      <c:spPr>
        <a:noFill/>
        <a:ln w="3202">
          <a:noFill/>
          <a:prstDash val="solid"/>
        </a:ln>
      </c:spPr>
      <c:txPr>
        <a:bodyPr/>
        <a:lstStyle/>
        <a:p>
          <a:pPr>
            <a:defRPr sz="1321" b="1" i="0" u="none" strike="noStrike" baseline="0">
              <a:solidFill>
                <a:schemeClr val="tx1"/>
              </a:solidFill>
              <a:latin typeface="Arial"/>
              <a:ea typeface="Arial"/>
              <a:cs typeface="Arial"/>
            </a:defRPr>
          </a:pPr>
          <a:endParaRPr lang="de-DE"/>
        </a:p>
      </c:txPr>
    </c:legend>
    <c:plotVisOnly val="1"/>
    <c:dispBlanksAs val="gap"/>
    <c:showDLblsOverMax val="0"/>
  </c:chart>
  <c:spPr>
    <a:noFill/>
    <a:ln>
      <a:noFill/>
    </a:ln>
  </c:spPr>
  <c:txPr>
    <a:bodyPr/>
    <a:lstStyle/>
    <a:p>
      <a:pPr>
        <a:defRPr sz="1437" b="1" i="0" u="none" strike="noStrike" baseline="0">
          <a:solidFill>
            <a:schemeClr val="tx1"/>
          </a:solidFill>
          <a:latin typeface="Arial"/>
          <a:ea typeface="Arial"/>
          <a:cs typeface="Arial"/>
        </a:defRPr>
      </a:pPr>
      <a:endParaRPr lang="de-DE"/>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hdr" sz="quarter"/>
          </p:nvPr>
        </p:nvSpPr>
        <p:spPr bwMode="auto">
          <a:xfrm>
            <a:off x="0" y="0"/>
            <a:ext cx="294798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54" tIns="46127" rIns="92254" bIns="46127" numCol="1" anchor="t" anchorCtr="0" compatLnSpc="1">
            <a:prstTxWarp prst="textNoShape">
              <a:avLst/>
            </a:prstTxWarp>
          </a:bodyPr>
          <a:lstStyle>
            <a:lvl1pPr defTabSz="922338">
              <a:defRPr sz="1200"/>
            </a:lvl1pPr>
          </a:lstStyle>
          <a:p>
            <a:endParaRPr lang="de-AT"/>
          </a:p>
        </p:txBody>
      </p:sp>
      <p:sp>
        <p:nvSpPr>
          <p:cNvPr id="172035" name="Rectangle 3"/>
          <p:cNvSpPr>
            <a:spLocks noGrp="1" noChangeArrowheads="1"/>
          </p:cNvSpPr>
          <p:nvPr>
            <p:ph type="dt" sz="quarter" idx="1"/>
          </p:nvPr>
        </p:nvSpPr>
        <p:spPr bwMode="auto">
          <a:xfrm>
            <a:off x="3856038" y="0"/>
            <a:ext cx="2947987"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54" tIns="46127" rIns="92254" bIns="46127" numCol="1" anchor="t" anchorCtr="0" compatLnSpc="1">
            <a:prstTxWarp prst="textNoShape">
              <a:avLst/>
            </a:prstTxWarp>
          </a:bodyPr>
          <a:lstStyle>
            <a:lvl1pPr algn="r" defTabSz="922338">
              <a:defRPr sz="1200"/>
            </a:lvl1pPr>
          </a:lstStyle>
          <a:p>
            <a:endParaRPr lang="de-AT"/>
          </a:p>
        </p:txBody>
      </p:sp>
      <p:sp>
        <p:nvSpPr>
          <p:cNvPr id="172036" name="Rectangle 4"/>
          <p:cNvSpPr>
            <a:spLocks noGrp="1" noChangeArrowheads="1"/>
          </p:cNvSpPr>
          <p:nvPr>
            <p:ph type="ftr" sz="quarter" idx="2"/>
          </p:nvPr>
        </p:nvSpPr>
        <p:spPr bwMode="auto">
          <a:xfrm>
            <a:off x="0" y="9440863"/>
            <a:ext cx="294798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54" tIns="46127" rIns="92254" bIns="46127" numCol="1" anchor="b" anchorCtr="0" compatLnSpc="1">
            <a:prstTxWarp prst="textNoShape">
              <a:avLst/>
            </a:prstTxWarp>
          </a:bodyPr>
          <a:lstStyle>
            <a:lvl1pPr defTabSz="922338">
              <a:defRPr sz="1200"/>
            </a:lvl1pPr>
          </a:lstStyle>
          <a:p>
            <a:endParaRPr lang="de-AT"/>
          </a:p>
        </p:txBody>
      </p:sp>
      <p:sp>
        <p:nvSpPr>
          <p:cNvPr id="172037" name="Rectangle 5"/>
          <p:cNvSpPr>
            <a:spLocks noGrp="1" noChangeArrowheads="1"/>
          </p:cNvSpPr>
          <p:nvPr>
            <p:ph type="sldNum" sz="quarter" idx="3"/>
          </p:nvPr>
        </p:nvSpPr>
        <p:spPr bwMode="auto">
          <a:xfrm>
            <a:off x="3856038" y="9440863"/>
            <a:ext cx="2947987"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54" tIns="46127" rIns="92254" bIns="46127" numCol="1" anchor="b" anchorCtr="0" compatLnSpc="1">
            <a:prstTxWarp prst="textNoShape">
              <a:avLst/>
            </a:prstTxWarp>
          </a:bodyPr>
          <a:lstStyle>
            <a:lvl1pPr algn="r" defTabSz="922338">
              <a:defRPr sz="1200"/>
            </a:lvl1pPr>
          </a:lstStyle>
          <a:p>
            <a:fld id="{88CA12ED-53A1-4CD2-9689-C782D019E0E0}" type="slidenum">
              <a:rPr lang="de-AT"/>
              <a:pPr/>
              <a:t>‹Nr.›</a:t>
            </a:fld>
            <a:endParaRPr lang="de-AT"/>
          </a:p>
        </p:txBody>
      </p:sp>
    </p:spTree>
    <p:extLst>
      <p:ext uri="{BB962C8B-B14F-4D97-AF65-F5344CB8AC3E}">
        <p14:creationId xmlns:p14="http://schemas.microsoft.com/office/powerpoint/2010/main" val="2894277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226" name="Rectangle 2"/>
          <p:cNvSpPr>
            <a:spLocks noGrp="1" noChangeArrowheads="1"/>
          </p:cNvSpPr>
          <p:nvPr>
            <p:ph type="hdr" sz="quarter"/>
          </p:nvPr>
        </p:nvSpPr>
        <p:spPr bwMode="auto">
          <a:xfrm>
            <a:off x="0"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p>
        </p:txBody>
      </p:sp>
      <p:sp>
        <p:nvSpPr>
          <p:cNvPr id="308227" name="Rectangle 3"/>
          <p:cNvSpPr>
            <a:spLocks noGrp="1" noChangeArrowheads="1"/>
          </p:cNvSpPr>
          <p:nvPr>
            <p:ph type="dt" idx="1"/>
          </p:nvPr>
        </p:nvSpPr>
        <p:spPr bwMode="auto">
          <a:xfrm>
            <a:off x="3854450"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p>
        </p:txBody>
      </p:sp>
      <p:sp>
        <p:nvSpPr>
          <p:cNvPr id="308228" name="Rectangle 4"/>
          <p:cNvSpPr>
            <a:spLocks noGrp="1" noRot="1" noChangeAspect="1" noChangeArrowheads="1" noTextEdit="1"/>
          </p:cNvSpPr>
          <p:nvPr>
            <p:ph type="sldImg" idx="2"/>
          </p:nvPr>
        </p:nvSpPr>
        <p:spPr bwMode="auto">
          <a:xfrm>
            <a:off x="920750" y="746125"/>
            <a:ext cx="4965700" cy="37258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8229" name="Rectangle 5"/>
          <p:cNvSpPr>
            <a:spLocks noGrp="1" noChangeArrowheads="1"/>
          </p:cNvSpPr>
          <p:nvPr>
            <p:ph type="body" sz="quarter" idx="3"/>
          </p:nvPr>
        </p:nvSpPr>
        <p:spPr bwMode="auto">
          <a:xfrm>
            <a:off x="681038" y="4721225"/>
            <a:ext cx="5443537" cy="447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08230" name="Rectangle 6"/>
          <p:cNvSpPr>
            <a:spLocks noGrp="1" noChangeArrowheads="1"/>
          </p:cNvSpPr>
          <p:nvPr>
            <p:ph type="ftr" sz="quarter" idx="4"/>
          </p:nvPr>
        </p:nvSpPr>
        <p:spPr bwMode="auto">
          <a:xfrm>
            <a:off x="0"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p>
        </p:txBody>
      </p:sp>
      <p:sp>
        <p:nvSpPr>
          <p:cNvPr id="308231" name="Rectangle 7"/>
          <p:cNvSpPr>
            <a:spLocks noGrp="1" noChangeArrowheads="1"/>
          </p:cNvSpPr>
          <p:nvPr>
            <p:ph type="sldNum" sz="quarter" idx="5"/>
          </p:nvPr>
        </p:nvSpPr>
        <p:spPr bwMode="auto">
          <a:xfrm>
            <a:off x="3854450"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C08738A-EC60-4A43-AC35-C6340122C894}" type="slidenum">
              <a:rPr lang="de-DE"/>
              <a:pPr/>
              <a:t>‹Nr.›</a:t>
            </a:fld>
            <a:endParaRPr lang="de-DE"/>
          </a:p>
        </p:txBody>
      </p:sp>
    </p:spTree>
    <p:extLst>
      <p:ext uri="{BB962C8B-B14F-4D97-AF65-F5344CB8AC3E}">
        <p14:creationId xmlns:p14="http://schemas.microsoft.com/office/powerpoint/2010/main" val="27589731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C08738A-EC60-4A43-AC35-C6340122C894}" type="slidenum">
              <a:rPr lang="de-DE" smtClean="0"/>
              <a:pPr/>
              <a:t>75</a:t>
            </a:fld>
            <a:endParaRPr lang="de-DE"/>
          </a:p>
        </p:txBody>
      </p:sp>
    </p:spTree>
    <p:extLst>
      <p:ext uri="{BB962C8B-B14F-4D97-AF65-F5344CB8AC3E}">
        <p14:creationId xmlns:p14="http://schemas.microsoft.com/office/powerpoint/2010/main" val="1344438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247EB4-DE97-4013-8AA6-E57582AC5B9E}" type="slidenum">
              <a:rPr lang="de-DE"/>
              <a:pPr/>
              <a:t>76</a:t>
            </a:fld>
            <a:endParaRPr lang="de-DE"/>
          </a:p>
        </p:txBody>
      </p:sp>
      <p:sp>
        <p:nvSpPr>
          <p:cNvPr id="337922" name="Rectangle 2"/>
          <p:cNvSpPr>
            <a:spLocks noGrp="1" noRot="1" noChangeAspect="1" noChangeArrowheads="1" noTextEdit="1"/>
          </p:cNvSpPr>
          <p:nvPr>
            <p:ph type="sldImg"/>
          </p:nvPr>
        </p:nvSpPr>
        <p:spPr>
          <a:xfrm>
            <a:off x="0" y="328613"/>
            <a:ext cx="0" cy="0"/>
          </a:xfrm>
          <a:solidFill>
            <a:srgbClr val="FFFFFF"/>
          </a:solidFill>
          <a:ln/>
        </p:spPr>
      </p:sp>
      <p:sp>
        <p:nvSpPr>
          <p:cNvPr id="337923" name="Rectangle 3"/>
          <p:cNvSpPr txBox="1">
            <a:spLocks noGrp="1" noChangeArrowheads="1"/>
          </p:cNvSpPr>
          <p:nvPr>
            <p:ph type="body" idx="1"/>
          </p:nvPr>
        </p:nvSpPr>
        <p:spPr>
          <a:xfrm>
            <a:off x="500063" y="4691063"/>
            <a:ext cx="5810250" cy="182562"/>
          </a:xfrm>
          <a:ln/>
        </p:spPr>
        <p:txBody>
          <a:bodyPr lIns="0" tIns="0" rIns="0" bIns="0">
            <a:spAutoFit/>
          </a:bodyPr>
          <a:lstStyle/>
          <a:p>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C08738A-EC60-4A43-AC35-C6340122C894}" type="slidenum">
              <a:rPr lang="de-DE" smtClean="0"/>
              <a:pPr/>
              <a:t>78</a:t>
            </a:fld>
            <a:endParaRPr lang="de-DE"/>
          </a:p>
        </p:txBody>
      </p:sp>
    </p:spTree>
    <p:extLst>
      <p:ext uri="{BB962C8B-B14F-4D97-AF65-F5344CB8AC3E}">
        <p14:creationId xmlns:p14="http://schemas.microsoft.com/office/powerpoint/2010/main" val="930483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8425EF-F97A-485A-A6C4-A9E5563179BC}" type="slidenum">
              <a:rPr lang="de-DE"/>
              <a:pPr/>
              <a:t>79</a:t>
            </a:fld>
            <a:endParaRPr lang="de-DE"/>
          </a:p>
        </p:txBody>
      </p:sp>
      <p:sp>
        <p:nvSpPr>
          <p:cNvPr id="342018" name="Rectangle 2"/>
          <p:cNvSpPr>
            <a:spLocks noGrp="1" noRot="1" noChangeAspect="1" noChangeArrowheads="1" noTextEdit="1"/>
          </p:cNvSpPr>
          <p:nvPr>
            <p:ph type="sldImg"/>
          </p:nvPr>
        </p:nvSpPr>
        <p:spPr>
          <a:xfrm>
            <a:off x="0" y="328613"/>
            <a:ext cx="0" cy="0"/>
          </a:xfrm>
          <a:solidFill>
            <a:srgbClr val="FFFFFF"/>
          </a:solidFill>
          <a:ln/>
        </p:spPr>
      </p:sp>
      <p:sp>
        <p:nvSpPr>
          <p:cNvPr id="342019" name="Rectangle 3"/>
          <p:cNvSpPr txBox="1">
            <a:spLocks noGrp="1" noChangeArrowheads="1"/>
          </p:cNvSpPr>
          <p:nvPr>
            <p:ph type="body" idx="1"/>
          </p:nvPr>
        </p:nvSpPr>
        <p:spPr>
          <a:xfrm>
            <a:off x="500063" y="4691063"/>
            <a:ext cx="5810250" cy="182562"/>
          </a:xfrm>
          <a:ln/>
        </p:spPr>
        <p:txBody>
          <a:bodyPr lIns="0" tIns="0" rIns="0" bIns="0">
            <a:spAutoFit/>
          </a:bodyPr>
          <a:lstStyle/>
          <a:p>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6074B6-7D98-4F5B-8BB6-18BF7530D01C}" type="slidenum">
              <a:rPr lang="de-DE"/>
              <a:pPr/>
              <a:t>81</a:t>
            </a:fld>
            <a:endParaRPr lang="de-DE"/>
          </a:p>
        </p:txBody>
      </p:sp>
      <p:sp>
        <p:nvSpPr>
          <p:cNvPr id="339970" name="Rectangle 2"/>
          <p:cNvSpPr>
            <a:spLocks noGrp="1" noRot="1" noChangeAspect="1" noChangeArrowheads="1" noTextEdit="1"/>
          </p:cNvSpPr>
          <p:nvPr>
            <p:ph type="sldImg"/>
          </p:nvPr>
        </p:nvSpPr>
        <p:spPr>
          <a:xfrm>
            <a:off x="0" y="328613"/>
            <a:ext cx="0" cy="0"/>
          </a:xfrm>
          <a:solidFill>
            <a:srgbClr val="FFFFFF"/>
          </a:solidFill>
          <a:ln/>
        </p:spPr>
      </p:sp>
      <p:sp>
        <p:nvSpPr>
          <p:cNvPr id="339971" name="Rectangle 3"/>
          <p:cNvSpPr txBox="1">
            <a:spLocks noGrp="1" noChangeArrowheads="1"/>
          </p:cNvSpPr>
          <p:nvPr>
            <p:ph type="body" idx="1"/>
          </p:nvPr>
        </p:nvSpPr>
        <p:spPr>
          <a:xfrm>
            <a:off x="500063" y="4691063"/>
            <a:ext cx="5810250" cy="182562"/>
          </a:xfrm>
          <a:ln/>
        </p:spPr>
        <p:txBody>
          <a:bodyPr lIns="0" tIns="0" rIns="0" bIns="0">
            <a:spAutoFit/>
          </a:bodyPr>
          <a:lstStyle/>
          <a:p>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5FAE7B9-0841-4D71-A2D7-31F164A190C9}" type="slidenum">
              <a:rPr lang="de-DE"/>
              <a:pPr/>
              <a:t>83</a:t>
            </a:fld>
            <a:endParaRPr lang="de-DE"/>
          </a:p>
        </p:txBody>
      </p:sp>
      <p:sp>
        <p:nvSpPr>
          <p:cNvPr id="309250" name="Rectangle 7"/>
          <p:cNvSpPr txBox="1">
            <a:spLocks noGrp="1" noChangeArrowheads="1"/>
          </p:cNvSpPr>
          <p:nvPr/>
        </p:nvSpPr>
        <p:spPr bwMode="auto">
          <a:xfrm>
            <a:off x="3856038" y="9442450"/>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70" tIns="47835" rIns="95670" bIns="47835" anchor="b"/>
          <a:lstStyle>
            <a:lvl1pPr defTabSz="957263">
              <a:defRPr>
                <a:solidFill>
                  <a:schemeClr val="tx1"/>
                </a:solidFill>
                <a:latin typeface="Arial" charset="0"/>
              </a:defRPr>
            </a:lvl1pPr>
            <a:lvl2pPr marL="717550" indent="-276225" defTabSz="957263">
              <a:defRPr>
                <a:solidFill>
                  <a:schemeClr val="tx1"/>
                </a:solidFill>
                <a:latin typeface="Arial" charset="0"/>
              </a:defRPr>
            </a:lvl2pPr>
            <a:lvl3pPr marL="1104900" indent="-222250" defTabSz="957263">
              <a:defRPr>
                <a:solidFill>
                  <a:schemeClr val="tx1"/>
                </a:solidFill>
                <a:latin typeface="Arial" charset="0"/>
              </a:defRPr>
            </a:lvl3pPr>
            <a:lvl4pPr marL="1546225" indent="-220663" defTabSz="957263">
              <a:defRPr>
                <a:solidFill>
                  <a:schemeClr val="tx1"/>
                </a:solidFill>
                <a:latin typeface="Arial" charset="0"/>
              </a:defRPr>
            </a:lvl4pPr>
            <a:lvl5pPr marL="1987550" indent="-220663" defTabSz="957263">
              <a:defRPr>
                <a:solidFill>
                  <a:schemeClr val="tx1"/>
                </a:solidFill>
                <a:latin typeface="Arial" charset="0"/>
              </a:defRPr>
            </a:lvl5pPr>
            <a:lvl6pPr marL="2444750" indent="-220663" defTabSz="957263" fontAlgn="base">
              <a:spcBef>
                <a:spcPct val="0"/>
              </a:spcBef>
              <a:spcAft>
                <a:spcPct val="0"/>
              </a:spcAft>
              <a:defRPr>
                <a:solidFill>
                  <a:schemeClr val="tx1"/>
                </a:solidFill>
                <a:latin typeface="Arial" charset="0"/>
              </a:defRPr>
            </a:lvl6pPr>
            <a:lvl7pPr marL="2901950" indent="-220663" defTabSz="957263" fontAlgn="base">
              <a:spcBef>
                <a:spcPct val="0"/>
              </a:spcBef>
              <a:spcAft>
                <a:spcPct val="0"/>
              </a:spcAft>
              <a:defRPr>
                <a:solidFill>
                  <a:schemeClr val="tx1"/>
                </a:solidFill>
                <a:latin typeface="Arial" charset="0"/>
              </a:defRPr>
            </a:lvl7pPr>
            <a:lvl8pPr marL="3359150" indent="-220663" defTabSz="957263" fontAlgn="base">
              <a:spcBef>
                <a:spcPct val="0"/>
              </a:spcBef>
              <a:spcAft>
                <a:spcPct val="0"/>
              </a:spcAft>
              <a:defRPr>
                <a:solidFill>
                  <a:schemeClr val="tx1"/>
                </a:solidFill>
                <a:latin typeface="Arial" charset="0"/>
              </a:defRPr>
            </a:lvl8pPr>
            <a:lvl9pPr marL="3816350" indent="-220663" defTabSz="957263" fontAlgn="base">
              <a:spcBef>
                <a:spcPct val="0"/>
              </a:spcBef>
              <a:spcAft>
                <a:spcPct val="0"/>
              </a:spcAft>
              <a:defRPr>
                <a:solidFill>
                  <a:schemeClr val="tx1"/>
                </a:solidFill>
                <a:latin typeface="Arial" charset="0"/>
              </a:defRPr>
            </a:lvl9pPr>
          </a:lstStyle>
          <a:p>
            <a:pPr algn="r"/>
            <a:fld id="{EA91B9D0-133A-43EF-928C-069E1F16D70C}" type="slidenum">
              <a:rPr lang="de-AT" sz="1300">
                <a:latin typeface="Times New Roman" pitchFamily="18" charset="0"/>
                <a:cs typeface="Times New Roman" pitchFamily="18" charset="0"/>
              </a:rPr>
              <a:pPr algn="r"/>
              <a:t>83</a:t>
            </a:fld>
            <a:endParaRPr lang="de-AT" sz="1300">
              <a:latin typeface="Times New Roman" pitchFamily="18" charset="0"/>
              <a:cs typeface="Times New Roman" pitchFamily="18" charset="0"/>
            </a:endParaRPr>
          </a:p>
        </p:txBody>
      </p:sp>
      <p:sp>
        <p:nvSpPr>
          <p:cNvPr id="309251" name="Rectangle 2"/>
          <p:cNvSpPr>
            <a:spLocks noGrp="1" noRot="1" noChangeAspect="1" noChangeArrowheads="1" noTextEdit="1"/>
          </p:cNvSpPr>
          <p:nvPr>
            <p:ph type="sldImg"/>
          </p:nvPr>
        </p:nvSpPr>
        <p:spPr>
          <a:xfrm>
            <a:off x="920750" y="746125"/>
            <a:ext cx="4968875" cy="3725863"/>
          </a:xfrm>
          <a:ln/>
        </p:spPr>
      </p:sp>
      <p:sp>
        <p:nvSpPr>
          <p:cNvPr id="309252" name="Rectangle 3"/>
          <p:cNvSpPr>
            <a:spLocks noGrp="1" noChangeArrowheads="1"/>
          </p:cNvSpPr>
          <p:nvPr>
            <p:ph type="body" idx="1"/>
          </p:nvPr>
        </p:nvSpPr>
        <p:spPr>
          <a:xfrm>
            <a:off x="906463" y="4721225"/>
            <a:ext cx="4992687" cy="4471988"/>
          </a:xfrm>
        </p:spPr>
        <p:txBody>
          <a:bodyPr lIns="95670" tIns="47835" rIns="95670" bIns="47835"/>
          <a:lstStyle/>
          <a:p>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5FAE7B9-0841-4D71-A2D7-31F164A190C9}" type="slidenum">
              <a:rPr lang="de-DE"/>
              <a:pPr/>
              <a:t>84</a:t>
            </a:fld>
            <a:endParaRPr lang="de-DE"/>
          </a:p>
        </p:txBody>
      </p:sp>
      <p:sp>
        <p:nvSpPr>
          <p:cNvPr id="309250" name="Rectangle 7"/>
          <p:cNvSpPr txBox="1">
            <a:spLocks noGrp="1" noChangeArrowheads="1"/>
          </p:cNvSpPr>
          <p:nvPr/>
        </p:nvSpPr>
        <p:spPr bwMode="auto">
          <a:xfrm>
            <a:off x="3856038" y="9442450"/>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70" tIns="47835" rIns="95670" bIns="47835" anchor="b"/>
          <a:lstStyle>
            <a:lvl1pPr defTabSz="957263">
              <a:defRPr>
                <a:solidFill>
                  <a:schemeClr val="tx1"/>
                </a:solidFill>
                <a:latin typeface="Arial" charset="0"/>
              </a:defRPr>
            </a:lvl1pPr>
            <a:lvl2pPr marL="717550" indent="-276225" defTabSz="957263">
              <a:defRPr>
                <a:solidFill>
                  <a:schemeClr val="tx1"/>
                </a:solidFill>
                <a:latin typeface="Arial" charset="0"/>
              </a:defRPr>
            </a:lvl2pPr>
            <a:lvl3pPr marL="1104900" indent="-222250" defTabSz="957263">
              <a:defRPr>
                <a:solidFill>
                  <a:schemeClr val="tx1"/>
                </a:solidFill>
                <a:latin typeface="Arial" charset="0"/>
              </a:defRPr>
            </a:lvl3pPr>
            <a:lvl4pPr marL="1546225" indent="-220663" defTabSz="957263">
              <a:defRPr>
                <a:solidFill>
                  <a:schemeClr val="tx1"/>
                </a:solidFill>
                <a:latin typeface="Arial" charset="0"/>
              </a:defRPr>
            </a:lvl4pPr>
            <a:lvl5pPr marL="1987550" indent="-220663" defTabSz="957263">
              <a:defRPr>
                <a:solidFill>
                  <a:schemeClr val="tx1"/>
                </a:solidFill>
                <a:latin typeface="Arial" charset="0"/>
              </a:defRPr>
            </a:lvl5pPr>
            <a:lvl6pPr marL="2444750" indent="-220663" defTabSz="957263" fontAlgn="base">
              <a:spcBef>
                <a:spcPct val="0"/>
              </a:spcBef>
              <a:spcAft>
                <a:spcPct val="0"/>
              </a:spcAft>
              <a:defRPr>
                <a:solidFill>
                  <a:schemeClr val="tx1"/>
                </a:solidFill>
                <a:latin typeface="Arial" charset="0"/>
              </a:defRPr>
            </a:lvl6pPr>
            <a:lvl7pPr marL="2901950" indent="-220663" defTabSz="957263" fontAlgn="base">
              <a:spcBef>
                <a:spcPct val="0"/>
              </a:spcBef>
              <a:spcAft>
                <a:spcPct val="0"/>
              </a:spcAft>
              <a:defRPr>
                <a:solidFill>
                  <a:schemeClr val="tx1"/>
                </a:solidFill>
                <a:latin typeface="Arial" charset="0"/>
              </a:defRPr>
            </a:lvl7pPr>
            <a:lvl8pPr marL="3359150" indent="-220663" defTabSz="957263" fontAlgn="base">
              <a:spcBef>
                <a:spcPct val="0"/>
              </a:spcBef>
              <a:spcAft>
                <a:spcPct val="0"/>
              </a:spcAft>
              <a:defRPr>
                <a:solidFill>
                  <a:schemeClr val="tx1"/>
                </a:solidFill>
                <a:latin typeface="Arial" charset="0"/>
              </a:defRPr>
            </a:lvl8pPr>
            <a:lvl9pPr marL="3816350" indent="-220663" defTabSz="957263" fontAlgn="base">
              <a:spcBef>
                <a:spcPct val="0"/>
              </a:spcBef>
              <a:spcAft>
                <a:spcPct val="0"/>
              </a:spcAft>
              <a:defRPr>
                <a:solidFill>
                  <a:schemeClr val="tx1"/>
                </a:solidFill>
                <a:latin typeface="Arial" charset="0"/>
              </a:defRPr>
            </a:lvl9pPr>
          </a:lstStyle>
          <a:p>
            <a:pPr algn="r"/>
            <a:fld id="{EA91B9D0-133A-43EF-928C-069E1F16D70C}" type="slidenum">
              <a:rPr lang="de-AT" sz="1300">
                <a:latin typeface="Times New Roman" pitchFamily="18" charset="0"/>
                <a:cs typeface="Times New Roman" pitchFamily="18" charset="0"/>
              </a:rPr>
              <a:pPr algn="r"/>
              <a:t>84</a:t>
            </a:fld>
            <a:endParaRPr lang="de-AT" sz="1300">
              <a:latin typeface="Times New Roman" pitchFamily="18" charset="0"/>
              <a:cs typeface="Times New Roman" pitchFamily="18" charset="0"/>
            </a:endParaRPr>
          </a:p>
        </p:txBody>
      </p:sp>
      <p:sp>
        <p:nvSpPr>
          <p:cNvPr id="309251" name="Rectangle 2"/>
          <p:cNvSpPr>
            <a:spLocks noGrp="1" noRot="1" noChangeAspect="1" noChangeArrowheads="1" noTextEdit="1"/>
          </p:cNvSpPr>
          <p:nvPr>
            <p:ph type="sldImg"/>
          </p:nvPr>
        </p:nvSpPr>
        <p:spPr>
          <a:xfrm>
            <a:off x="920750" y="746125"/>
            <a:ext cx="4968875" cy="3725863"/>
          </a:xfrm>
          <a:ln/>
        </p:spPr>
      </p:sp>
      <p:sp>
        <p:nvSpPr>
          <p:cNvPr id="309252" name="Rectangle 3"/>
          <p:cNvSpPr>
            <a:spLocks noGrp="1" noChangeArrowheads="1"/>
          </p:cNvSpPr>
          <p:nvPr>
            <p:ph type="body" idx="1"/>
          </p:nvPr>
        </p:nvSpPr>
        <p:spPr>
          <a:xfrm>
            <a:off x="906463" y="4721225"/>
            <a:ext cx="4992687" cy="4471988"/>
          </a:xfrm>
        </p:spPr>
        <p:txBody>
          <a:bodyPr lIns="95670" tIns="47835" rIns="95670" bIns="47835"/>
          <a:lstStyle/>
          <a:p>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endParaRPr lang="de-AT"/>
          </a:p>
        </p:txBody>
      </p:sp>
      <p:sp>
        <p:nvSpPr>
          <p:cNvPr id="5" name="Fußzeilenplatzhalter 4"/>
          <p:cNvSpPr>
            <a:spLocks noGrp="1"/>
          </p:cNvSpPr>
          <p:nvPr>
            <p:ph type="ftr" sz="quarter" idx="11"/>
          </p:nvPr>
        </p:nvSpPr>
        <p:spPr/>
        <p:txBody>
          <a:bodyPr/>
          <a:lstStyle>
            <a:lvl1pPr>
              <a:defRPr/>
            </a:lvl1pPr>
          </a:lstStyle>
          <a:p>
            <a:endParaRPr lang="de-AT"/>
          </a:p>
        </p:txBody>
      </p:sp>
      <p:sp>
        <p:nvSpPr>
          <p:cNvPr id="6" name="Foliennummernplatzhalter 5"/>
          <p:cNvSpPr>
            <a:spLocks noGrp="1"/>
          </p:cNvSpPr>
          <p:nvPr>
            <p:ph type="sldNum" sz="quarter" idx="12"/>
          </p:nvPr>
        </p:nvSpPr>
        <p:spPr/>
        <p:txBody>
          <a:bodyPr/>
          <a:lstStyle>
            <a:lvl1pPr>
              <a:defRPr/>
            </a:lvl1pPr>
          </a:lstStyle>
          <a:p>
            <a:fld id="{D3E7C506-B2D0-48DC-8664-81D0FA8B2DE5}" type="slidenum">
              <a:rPr lang="de-AT"/>
              <a:pPr/>
              <a:t>‹Nr.›</a:t>
            </a:fld>
            <a:endParaRPr lang="de-AT"/>
          </a:p>
        </p:txBody>
      </p:sp>
    </p:spTree>
    <p:extLst>
      <p:ext uri="{BB962C8B-B14F-4D97-AF65-F5344CB8AC3E}">
        <p14:creationId xmlns:p14="http://schemas.microsoft.com/office/powerpoint/2010/main" val="904871511"/>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AT"/>
          </a:p>
        </p:txBody>
      </p:sp>
      <p:sp>
        <p:nvSpPr>
          <p:cNvPr id="5" name="Fußzeilenplatzhalter 4"/>
          <p:cNvSpPr>
            <a:spLocks noGrp="1"/>
          </p:cNvSpPr>
          <p:nvPr>
            <p:ph type="ftr" sz="quarter" idx="11"/>
          </p:nvPr>
        </p:nvSpPr>
        <p:spPr/>
        <p:txBody>
          <a:bodyPr/>
          <a:lstStyle>
            <a:lvl1pPr>
              <a:defRPr/>
            </a:lvl1pPr>
          </a:lstStyle>
          <a:p>
            <a:endParaRPr lang="de-AT"/>
          </a:p>
        </p:txBody>
      </p:sp>
      <p:sp>
        <p:nvSpPr>
          <p:cNvPr id="6" name="Foliennummernplatzhalter 5"/>
          <p:cNvSpPr>
            <a:spLocks noGrp="1"/>
          </p:cNvSpPr>
          <p:nvPr>
            <p:ph type="sldNum" sz="quarter" idx="12"/>
          </p:nvPr>
        </p:nvSpPr>
        <p:spPr/>
        <p:txBody>
          <a:bodyPr/>
          <a:lstStyle>
            <a:lvl1pPr>
              <a:defRPr/>
            </a:lvl1pPr>
          </a:lstStyle>
          <a:p>
            <a:fld id="{6A64170B-2CE2-4AFB-B034-561C5CE54A23}" type="slidenum">
              <a:rPr lang="de-AT"/>
              <a:pPr/>
              <a:t>‹Nr.›</a:t>
            </a:fld>
            <a:endParaRPr lang="de-AT"/>
          </a:p>
        </p:txBody>
      </p:sp>
    </p:spTree>
    <p:extLst>
      <p:ext uri="{BB962C8B-B14F-4D97-AF65-F5344CB8AC3E}">
        <p14:creationId xmlns:p14="http://schemas.microsoft.com/office/powerpoint/2010/main" val="696689259"/>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AT"/>
          </a:p>
        </p:txBody>
      </p:sp>
      <p:sp>
        <p:nvSpPr>
          <p:cNvPr id="5" name="Fußzeilenplatzhalter 4"/>
          <p:cNvSpPr>
            <a:spLocks noGrp="1"/>
          </p:cNvSpPr>
          <p:nvPr>
            <p:ph type="ftr" sz="quarter" idx="11"/>
          </p:nvPr>
        </p:nvSpPr>
        <p:spPr/>
        <p:txBody>
          <a:bodyPr/>
          <a:lstStyle>
            <a:lvl1pPr>
              <a:defRPr/>
            </a:lvl1pPr>
          </a:lstStyle>
          <a:p>
            <a:endParaRPr lang="de-AT"/>
          </a:p>
        </p:txBody>
      </p:sp>
      <p:sp>
        <p:nvSpPr>
          <p:cNvPr id="6" name="Foliennummernplatzhalter 5"/>
          <p:cNvSpPr>
            <a:spLocks noGrp="1"/>
          </p:cNvSpPr>
          <p:nvPr>
            <p:ph type="sldNum" sz="quarter" idx="12"/>
          </p:nvPr>
        </p:nvSpPr>
        <p:spPr/>
        <p:txBody>
          <a:bodyPr/>
          <a:lstStyle>
            <a:lvl1pPr>
              <a:defRPr/>
            </a:lvl1pPr>
          </a:lstStyle>
          <a:p>
            <a:fld id="{D48A4018-75CF-49E5-B77F-C679C8DA4956}" type="slidenum">
              <a:rPr lang="de-AT"/>
              <a:pPr/>
              <a:t>‹Nr.›</a:t>
            </a:fld>
            <a:endParaRPr lang="de-AT"/>
          </a:p>
        </p:txBody>
      </p:sp>
    </p:spTree>
    <p:extLst>
      <p:ext uri="{BB962C8B-B14F-4D97-AF65-F5344CB8AC3E}">
        <p14:creationId xmlns:p14="http://schemas.microsoft.com/office/powerpoint/2010/main" val="3794073777"/>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Diagrammplatzhalter 2"/>
          <p:cNvSpPr>
            <a:spLocks noGrp="1"/>
          </p:cNvSpPr>
          <p:nvPr>
            <p:ph type="chart" idx="1"/>
          </p:nvPr>
        </p:nvSpPr>
        <p:spPr>
          <a:xfrm>
            <a:off x="457200" y="1600200"/>
            <a:ext cx="8229600" cy="4525963"/>
          </a:xfrm>
        </p:spPr>
        <p:txBody>
          <a:bodyPr/>
          <a:lstStyle/>
          <a:p>
            <a:endParaRPr lang="de-DE"/>
          </a:p>
        </p:txBody>
      </p:sp>
      <p:sp>
        <p:nvSpPr>
          <p:cNvPr id="4" name="Datumsplatzhalter 3"/>
          <p:cNvSpPr>
            <a:spLocks noGrp="1"/>
          </p:cNvSpPr>
          <p:nvPr>
            <p:ph type="dt" sz="half" idx="10"/>
          </p:nvPr>
        </p:nvSpPr>
        <p:spPr>
          <a:xfrm>
            <a:off x="457200" y="6245225"/>
            <a:ext cx="2133600" cy="476250"/>
          </a:xfrm>
        </p:spPr>
        <p:txBody>
          <a:bodyPr/>
          <a:lstStyle>
            <a:lvl1pPr>
              <a:defRPr/>
            </a:lvl1pPr>
          </a:lstStyle>
          <a:p>
            <a:endParaRPr lang="de-AT"/>
          </a:p>
        </p:txBody>
      </p:sp>
      <p:sp>
        <p:nvSpPr>
          <p:cNvPr id="5" name="Fußzeilenplatzhalter 4"/>
          <p:cNvSpPr>
            <a:spLocks noGrp="1"/>
          </p:cNvSpPr>
          <p:nvPr>
            <p:ph type="ftr" sz="quarter" idx="11"/>
          </p:nvPr>
        </p:nvSpPr>
        <p:spPr>
          <a:xfrm>
            <a:off x="3124200" y="6245225"/>
            <a:ext cx="2895600" cy="476250"/>
          </a:xfrm>
        </p:spPr>
        <p:txBody>
          <a:bodyPr/>
          <a:lstStyle>
            <a:lvl1pPr>
              <a:defRPr/>
            </a:lvl1pPr>
          </a:lstStyle>
          <a:p>
            <a:endParaRPr lang="de-AT"/>
          </a:p>
        </p:txBody>
      </p:sp>
      <p:sp>
        <p:nvSpPr>
          <p:cNvPr id="6" name="Foliennummernplatzhalter 5"/>
          <p:cNvSpPr>
            <a:spLocks noGrp="1"/>
          </p:cNvSpPr>
          <p:nvPr>
            <p:ph type="sldNum" sz="quarter" idx="12"/>
          </p:nvPr>
        </p:nvSpPr>
        <p:spPr>
          <a:xfrm>
            <a:off x="6553200" y="6245225"/>
            <a:ext cx="2133600" cy="476250"/>
          </a:xfrm>
        </p:spPr>
        <p:txBody>
          <a:bodyPr/>
          <a:lstStyle>
            <a:lvl1pPr>
              <a:defRPr/>
            </a:lvl1pPr>
          </a:lstStyle>
          <a:p>
            <a:fld id="{F642443C-FD13-4A93-8096-54453BE28F4B}" type="slidenum">
              <a:rPr lang="de-AT"/>
              <a:pPr/>
              <a:t>‹Nr.›</a:t>
            </a:fld>
            <a:endParaRPr lang="de-AT"/>
          </a:p>
        </p:txBody>
      </p:sp>
    </p:spTree>
    <p:extLst>
      <p:ext uri="{BB962C8B-B14F-4D97-AF65-F5344CB8AC3E}">
        <p14:creationId xmlns:p14="http://schemas.microsoft.com/office/powerpoint/2010/main" val="1932507934"/>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el, Text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25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iagrammplatzhalter 3"/>
          <p:cNvSpPr>
            <a:spLocks noGrp="1"/>
          </p:cNvSpPr>
          <p:nvPr>
            <p:ph type="chart" sz="half" idx="2"/>
          </p:nvPr>
        </p:nvSpPr>
        <p:spPr>
          <a:xfrm>
            <a:off x="4648200" y="1600200"/>
            <a:ext cx="4038600" cy="4525963"/>
          </a:xfrm>
        </p:spPr>
        <p:txBody>
          <a:bodyPr/>
          <a:lstStyle/>
          <a:p>
            <a:endParaRPr lang="de-DE"/>
          </a:p>
        </p:txBody>
      </p:sp>
      <p:sp>
        <p:nvSpPr>
          <p:cNvPr id="5" name="Datumsplatzhalter 4"/>
          <p:cNvSpPr>
            <a:spLocks noGrp="1"/>
          </p:cNvSpPr>
          <p:nvPr>
            <p:ph type="dt" sz="half" idx="10"/>
          </p:nvPr>
        </p:nvSpPr>
        <p:spPr>
          <a:xfrm>
            <a:off x="457200" y="6245225"/>
            <a:ext cx="2133600" cy="476250"/>
          </a:xfrm>
        </p:spPr>
        <p:txBody>
          <a:bodyPr/>
          <a:lstStyle>
            <a:lvl1pPr>
              <a:defRPr/>
            </a:lvl1pPr>
          </a:lstStyle>
          <a:p>
            <a:endParaRPr lang="de-AT"/>
          </a:p>
        </p:txBody>
      </p:sp>
      <p:sp>
        <p:nvSpPr>
          <p:cNvPr id="6" name="Fußzeilenplatzhalter 5"/>
          <p:cNvSpPr>
            <a:spLocks noGrp="1"/>
          </p:cNvSpPr>
          <p:nvPr>
            <p:ph type="ftr" sz="quarter" idx="11"/>
          </p:nvPr>
        </p:nvSpPr>
        <p:spPr>
          <a:xfrm>
            <a:off x="3124200" y="6245225"/>
            <a:ext cx="2895600" cy="476250"/>
          </a:xfrm>
        </p:spPr>
        <p:txBody>
          <a:bodyPr/>
          <a:lstStyle>
            <a:lvl1pPr>
              <a:defRPr/>
            </a:lvl1pPr>
          </a:lstStyle>
          <a:p>
            <a:endParaRPr lang="de-AT"/>
          </a:p>
        </p:txBody>
      </p:sp>
      <p:sp>
        <p:nvSpPr>
          <p:cNvPr id="7" name="Foliennummernplatzhalter 6"/>
          <p:cNvSpPr>
            <a:spLocks noGrp="1"/>
          </p:cNvSpPr>
          <p:nvPr>
            <p:ph type="sldNum" sz="quarter" idx="12"/>
          </p:nvPr>
        </p:nvSpPr>
        <p:spPr>
          <a:xfrm>
            <a:off x="6553200" y="6245225"/>
            <a:ext cx="2133600" cy="476250"/>
          </a:xfrm>
        </p:spPr>
        <p:txBody>
          <a:bodyPr/>
          <a:lstStyle>
            <a:lvl1pPr>
              <a:defRPr/>
            </a:lvl1pPr>
          </a:lstStyle>
          <a:p>
            <a:fld id="{0017C682-80AC-4037-91FB-8272201A52B1}" type="slidenum">
              <a:rPr lang="de-AT"/>
              <a:pPr/>
              <a:t>‹Nr.›</a:t>
            </a:fld>
            <a:endParaRPr lang="de-AT"/>
          </a:p>
        </p:txBody>
      </p:sp>
    </p:spTree>
    <p:extLst>
      <p:ext uri="{BB962C8B-B14F-4D97-AF65-F5344CB8AC3E}">
        <p14:creationId xmlns:p14="http://schemas.microsoft.com/office/powerpoint/2010/main" val="3417578631"/>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8"/>
            <a:ext cx="8229600" cy="58515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Datumsplatzhalter 2"/>
          <p:cNvSpPr>
            <a:spLocks noGrp="1"/>
          </p:cNvSpPr>
          <p:nvPr>
            <p:ph type="dt" sz="half" idx="10"/>
          </p:nvPr>
        </p:nvSpPr>
        <p:spPr>
          <a:xfrm>
            <a:off x="457200" y="6245225"/>
            <a:ext cx="2133600" cy="476250"/>
          </a:xfrm>
        </p:spPr>
        <p:txBody>
          <a:bodyPr/>
          <a:lstStyle>
            <a:lvl1pPr>
              <a:defRPr/>
            </a:lvl1pPr>
          </a:lstStyle>
          <a:p>
            <a:endParaRPr lang="de-AT"/>
          </a:p>
        </p:txBody>
      </p:sp>
      <p:sp>
        <p:nvSpPr>
          <p:cNvPr id="4" name="Fußzeilenplatzhalter 3"/>
          <p:cNvSpPr>
            <a:spLocks noGrp="1"/>
          </p:cNvSpPr>
          <p:nvPr>
            <p:ph type="ftr" sz="quarter" idx="11"/>
          </p:nvPr>
        </p:nvSpPr>
        <p:spPr>
          <a:xfrm>
            <a:off x="3124200" y="6245225"/>
            <a:ext cx="2895600" cy="476250"/>
          </a:xfrm>
        </p:spPr>
        <p:txBody>
          <a:bodyPr/>
          <a:lstStyle>
            <a:lvl1pPr>
              <a:defRPr/>
            </a:lvl1pPr>
          </a:lstStyle>
          <a:p>
            <a:endParaRPr lang="de-AT"/>
          </a:p>
        </p:txBody>
      </p:sp>
      <p:sp>
        <p:nvSpPr>
          <p:cNvPr id="5" name="Foliennummernplatzhalter 4"/>
          <p:cNvSpPr>
            <a:spLocks noGrp="1"/>
          </p:cNvSpPr>
          <p:nvPr>
            <p:ph type="sldNum" sz="quarter" idx="12"/>
          </p:nvPr>
        </p:nvSpPr>
        <p:spPr>
          <a:xfrm>
            <a:off x="6553200" y="6245225"/>
            <a:ext cx="2133600" cy="476250"/>
          </a:xfrm>
        </p:spPr>
        <p:txBody>
          <a:bodyPr/>
          <a:lstStyle>
            <a:lvl1pPr>
              <a:defRPr/>
            </a:lvl1pPr>
          </a:lstStyle>
          <a:p>
            <a:fld id="{DDAE6BD8-064A-41FE-BEA1-601EC713AFCD}" type="slidenum">
              <a:rPr lang="de-AT"/>
              <a:pPr/>
              <a:t>‹Nr.›</a:t>
            </a:fld>
            <a:endParaRPr lang="de-AT"/>
          </a:p>
        </p:txBody>
      </p:sp>
    </p:spTree>
    <p:extLst>
      <p:ext uri="{BB962C8B-B14F-4D97-AF65-F5344CB8AC3E}">
        <p14:creationId xmlns:p14="http://schemas.microsoft.com/office/powerpoint/2010/main" val="1172474155"/>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335874" name="Rectangle 2"/>
          <p:cNvSpPr>
            <a:spLocks noChangeArrowheads="1"/>
          </p:cNvSpPr>
          <p:nvPr/>
        </p:nvSpPr>
        <p:spPr bwMode="auto">
          <a:xfrm>
            <a:off x="0" y="1952625"/>
            <a:ext cx="9144000" cy="36513"/>
          </a:xfrm>
          <a:prstGeom prst="rect">
            <a:avLst/>
          </a:prstGeom>
          <a:solidFill>
            <a:srgbClr val="005EA8"/>
          </a:solidFill>
          <a:ln>
            <a:noFill/>
          </a:ln>
          <a:effectLst/>
          <a:extLst>
            <a:ext uri="{91240B29-F687-4F45-9708-019B960494DF}">
              <a14:hiddenLine xmlns:a14="http://schemas.microsoft.com/office/drawing/2010/main" w="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35875" name="Rectangle 3"/>
          <p:cNvSpPr>
            <a:spLocks noChangeArrowheads="1"/>
          </p:cNvSpPr>
          <p:nvPr/>
        </p:nvSpPr>
        <p:spPr bwMode="auto">
          <a:xfrm>
            <a:off x="2771775" y="549275"/>
            <a:ext cx="6372225" cy="1439863"/>
          </a:xfrm>
          <a:prstGeom prst="rect">
            <a:avLst/>
          </a:prstGeom>
          <a:solidFill>
            <a:schemeClr val="accent1"/>
          </a:solidFill>
          <a:ln>
            <a:noFill/>
          </a:ln>
          <a:effectLst/>
          <a:extLs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335876" name="Picture 4" descr="BKA Logo_mit Schutzzone_300dp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0"/>
            <a:ext cx="2112963" cy="1258888"/>
          </a:xfrm>
          <a:prstGeom prst="rect">
            <a:avLst/>
          </a:prstGeom>
          <a:noFill/>
          <a:extLst>
            <a:ext uri="{909E8E84-426E-40DD-AFC4-6F175D3DCCD1}">
              <a14:hiddenFill xmlns:a14="http://schemas.microsoft.com/office/drawing/2010/main">
                <a:solidFill>
                  <a:srgbClr val="FFFFFF"/>
                </a:solidFill>
              </a14:hiddenFill>
            </a:ext>
          </a:extLst>
        </p:spPr>
      </p:pic>
      <p:sp>
        <p:nvSpPr>
          <p:cNvPr id="335877" name="Rectangle 5"/>
          <p:cNvSpPr>
            <a:spLocks noChangeArrowheads="1"/>
          </p:cNvSpPr>
          <p:nvPr/>
        </p:nvSpPr>
        <p:spPr bwMode="auto">
          <a:xfrm>
            <a:off x="0" y="6632575"/>
            <a:ext cx="9140825" cy="225425"/>
          </a:xfrm>
          <a:prstGeom prst="rect">
            <a:avLst/>
          </a:prstGeom>
          <a:solidFill>
            <a:schemeClr val="accent1"/>
          </a:solidFill>
          <a:ln>
            <a:noFill/>
          </a:ln>
          <a:effectLst/>
          <a:extLst>
            <a:ext uri="{91240B29-F687-4F45-9708-019B960494DF}">
              <a14:hiddenLine xmlns:a14="http://schemas.microsoft.com/office/drawing/2010/main" w="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35878" name="Rectangle 6"/>
          <p:cNvSpPr>
            <a:spLocks noGrp="1" noChangeArrowheads="1"/>
          </p:cNvSpPr>
          <p:nvPr>
            <p:ph type="dt" sz="half" idx="2"/>
          </p:nvPr>
        </p:nvSpPr>
        <p:spPr/>
        <p:txBody>
          <a:bodyPr/>
          <a:lstStyle>
            <a:lvl1pPr>
              <a:defRPr/>
            </a:lvl1pPr>
          </a:lstStyle>
          <a:p>
            <a:endParaRPr lang="de-DE"/>
          </a:p>
        </p:txBody>
      </p:sp>
      <p:sp>
        <p:nvSpPr>
          <p:cNvPr id="335879" name="Rectangle 7"/>
          <p:cNvSpPr>
            <a:spLocks noGrp="1" noChangeArrowheads="1"/>
          </p:cNvSpPr>
          <p:nvPr>
            <p:ph type="sldNum" sz="quarter" idx="4"/>
          </p:nvPr>
        </p:nvSpPr>
        <p:spPr/>
        <p:txBody>
          <a:bodyPr/>
          <a:lstStyle>
            <a:lvl1pPr>
              <a:defRPr/>
            </a:lvl1pPr>
          </a:lstStyle>
          <a:p>
            <a:fld id="{D399B9A1-F70B-46B8-A57F-8451A9208DFC}" type="slidenum">
              <a:rPr lang="de-DE"/>
              <a:pPr/>
              <a:t>‹Nr.›</a:t>
            </a:fld>
            <a:endParaRPr lang="de-DE"/>
          </a:p>
        </p:txBody>
      </p:sp>
      <p:sp>
        <p:nvSpPr>
          <p:cNvPr id="335880" name="Rectangle 8"/>
          <p:cNvSpPr>
            <a:spLocks noGrp="1" noChangeArrowheads="1"/>
          </p:cNvSpPr>
          <p:nvPr>
            <p:ph type="ctrTitle"/>
          </p:nvPr>
        </p:nvSpPr>
        <p:spPr>
          <a:xfrm>
            <a:off x="2771775" y="549275"/>
            <a:ext cx="6372225" cy="1439863"/>
          </a:xfrm>
          <a:solidFill>
            <a:schemeClr val="accent1"/>
          </a:solidFill>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lstStyle>
            <a:lvl1pPr>
              <a:defRPr sz="3600"/>
            </a:lvl1pPr>
          </a:lstStyle>
          <a:p>
            <a:pPr lvl="0"/>
            <a:r>
              <a:rPr lang="de-DE" noProof="0" smtClean="0"/>
              <a:t>Titelmasterformat </a:t>
            </a:r>
            <a:br>
              <a:rPr lang="de-DE" noProof="0" smtClean="0"/>
            </a:br>
            <a:r>
              <a:rPr lang="de-DE" noProof="0" smtClean="0"/>
              <a:t>durch Klicken bearbeiten</a:t>
            </a:r>
          </a:p>
        </p:txBody>
      </p:sp>
      <p:sp>
        <p:nvSpPr>
          <p:cNvPr id="335881" name="Line 9"/>
          <p:cNvSpPr>
            <a:spLocks noChangeShapeType="1"/>
          </p:cNvSpPr>
          <p:nvPr/>
        </p:nvSpPr>
        <p:spPr bwMode="auto">
          <a:xfrm>
            <a:off x="468313" y="6673850"/>
            <a:ext cx="0" cy="144463"/>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35882" name="Line 10"/>
          <p:cNvSpPr>
            <a:spLocks noChangeShapeType="1"/>
          </p:cNvSpPr>
          <p:nvPr/>
        </p:nvSpPr>
        <p:spPr bwMode="auto">
          <a:xfrm>
            <a:off x="900113" y="6673850"/>
            <a:ext cx="0" cy="144463"/>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35883" name="Line 11"/>
          <p:cNvSpPr>
            <a:spLocks noChangeShapeType="1"/>
          </p:cNvSpPr>
          <p:nvPr/>
        </p:nvSpPr>
        <p:spPr bwMode="auto">
          <a:xfrm>
            <a:off x="2774950" y="6673850"/>
            <a:ext cx="0" cy="144463"/>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35884" name="Rectangle 12"/>
          <p:cNvSpPr>
            <a:spLocks noGrp="1" noChangeArrowheads="1"/>
          </p:cNvSpPr>
          <p:nvPr>
            <p:ph type="subTitle" idx="1"/>
          </p:nvPr>
        </p:nvSpPr>
        <p:spPr>
          <a:xfrm>
            <a:off x="2771775" y="1989138"/>
            <a:ext cx="6372225" cy="4643437"/>
          </a:xfr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0">
                <a:solidFill>
                  <a:schemeClr val="tx1"/>
                </a:solidFill>
                <a:miter lim="800000"/>
                <a:headEnd/>
                <a:tailEnd/>
              </a14:hiddenLine>
            </a:ext>
          </a:extLst>
        </p:spPr>
        <p:txBody>
          <a:bodyPr lIns="360000" tIns="252000" rIns="252000"/>
          <a:lstStyle>
            <a:lvl1pPr marL="0" indent="0">
              <a:buFont typeface="Wingdings" pitchFamily="2" charset="2"/>
              <a:buNone/>
              <a:defRPr sz="3600">
                <a:solidFill>
                  <a:schemeClr val="accent1"/>
                </a:solidFill>
              </a:defRPr>
            </a:lvl1pPr>
          </a:lstStyle>
          <a:p>
            <a:pPr lvl="0"/>
            <a:endParaRPr lang="de-DE" noProof="0" smtClean="0"/>
          </a:p>
        </p:txBody>
      </p:sp>
      <p:pic>
        <p:nvPicPr>
          <p:cNvPr id="335885" name="Picture 13" descr="W1 Haupteingang hochauflösend_ausho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9138"/>
            <a:ext cx="2771775" cy="4643437"/>
          </a:xfrm>
          <a:prstGeom prst="rect">
            <a:avLst/>
          </a:prstGeom>
          <a:noFill/>
          <a:extLst>
            <a:ext uri="{909E8E84-426E-40DD-AFC4-6F175D3DCCD1}">
              <a14:hiddenFill xmlns:a14="http://schemas.microsoft.com/office/drawing/2010/main">
                <a:solidFill>
                  <a:srgbClr val="FFFFFF"/>
                </a:solidFill>
              </a14:hiddenFill>
            </a:ext>
          </a:extLst>
        </p:spPr>
      </p:pic>
      <p:sp>
        <p:nvSpPr>
          <p:cNvPr id="335886" name="Rectangle 14"/>
          <p:cNvSpPr>
            <a:spLocks noChangeArrowheads="1"/>
          </p:cNvSpPr>
          <p:nvPr/>
        </p:nvSpPr>
        <p:spPr bwMode="auto">
          <a:xfrm>
            <a:off x="2627313" y="6669088"/>
            <a:ext cx="6516687"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16000" tIns="0" rIns="72000" bIns="0" anchor="ctr"/>
          <a:lstStyle/>
          <a:p>
            <a:r>
              <a:rPr lang="de-DE" sz="800">
                <a:solidFill>
                  <a:schemeClr val="bg1"/>
                </a:solidFill>
                <a:latin typeface="Tahoma" pitchFamily="34" charset="0"/>
              </a:rPr>
              <a:t>Das Kriminalistische Institut des BKA ist zertifiziert nach DIN EN ISO 9001:2008 (TÜV Nord CERT, Zertifikat-Registrier-Nr. 44 100 081125) </a:t>
            </a: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DE"/>
          </a:p>
        </p:txBody>
      </p:sp>
      <p:sp>
        <p:nvSpPr>
          <p:cNvPr id="5" name="Foliennummernplatzhalter 4"/>
          <p:cNvSpPr>
            <a:spLocks noGrp="1"/>
          </p:cNvSpPr>
          <p:nvPr>
            <p:ph type="sldNum" sz="quarter" idx="11"/>
          </p:nvPr>
        </p:nvSpPr>
        <p:spPr/>
        <p:txBody>
          <a:bodyPr/>
          <a:lstStyle>
            <a:lvl1pPr>
              <a:defRPr/>
            </a:lvl1pPr>
          </a:lstStyle>
          <a:p>
            <a:fld id="{8E05BFA5-2E48-4841-B523-AD524F461712}" type="slidenum">
              <a:rPr lang="de-DE"/>
              <a:pPr/>
              <a:t>‹Nr.›</a:t>
            </a:fld>
            <a:endParaRPr lang="de-DE"/>
          </a:p>
        </p:txBody>
      </p:sp>
      <p:sp>
        <p:nvSpPr>
          <p:cNvPr id="6" name="Fußzeilenplatzhalter 5"/>
          <p:cNvSpPr>
            <a:spLocks noGrp="1"/>
          </p:cNvSpPr>
          <p:nvPr>
            <p:ph type="ftr" sz="quarter" idx="12"/>
          </p:nvPr>
        </p:nvSpPr>
        <p:spPr/>
        <p:txBody>
          <a:bodyPr/>
          <a:lstStyle>
            <a:lvl1pPr>
              <a:defRPr/>
            </a:lvl1pPr>
          </a:lstStyle>
          <a:p>
            <a:endParaRPr lang="de-DE"/>
          </a:p>
        </p:txBody>
      </p:sp>
    </p:spTree>
    <p:extLst>
      <p:ext uri="{BB962C8B-B14F-4D97-AF65-F5344CB8AC3E}">
        <p14:creationId xmlns:p14="http://schemas.microsoft.com/office/powerpoint/2010/main" val="580397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de-DE"/>
          </a:p>
        </p:txBody>
      </p:sp>
      <p:sp>
        <p:nvSpPr>
          <p:cNvPr id="5" name="Foliennummernplatzhalter 4"/>
          <p:cNvSpPr>
            <a:spLocks noGrp="1"/>
          </p:cNvSpPr>
          <p:nvPr>
            <p:ph type="sldNum" sz="quarter" idx="11"/>
          </p:nvPr>
        </p:nvSpPr>
        <p:spPr/>
        <p:txBody>
          <a:bodyPr/>
          <a:lstStyle>
            <a:lvl1pPr>
              <a:defRPr/>
            </a:lvl1pPr>
          </a:lstStyle>
          <a:p>
            <a:fld id="{9D9E66BF-CE69-4FF7-B5DA-1DB395EFE05F}" type="slidenum">
              <a:rPr lang="de-DE"/>
              <a:pPr/>
              <a:t>‹Nr.›</a:t>
            </a:fld>
            <a:endParaRPr lang="de-DE"/>
          </a:p>
        </p:txBody>
      </p:sp>
      <p:sp>
        <p:nvSpPr>
          <p:cNvPr id="6" name="Fußzeilenplatzhalter 5"/>
          <p:cNvSpPr>
            <a:spLocks noGrp="1"/>
          </p:cNvSpPr>
          <p:nvPr>
            <p:ph type="ftr" sz="quarter" idx="12"/>
          </p:nvPr>
        </p:nvSpPr>
        <p:spPr/>
        <p:txBody>
          <a:bodyPr/>
          <a:lstStyle>
            <a:lvl1pPr>
              <a:defRPr/>
            </a:lvl1pPr>
          </a:lstStyle>
          <a:p>
            <a:endParaRPr lang="de-DE"/>
          </a:p>
        </p:txBody>
      </p:sp>
    </p:spTree>
    <p:extLst>
      <p:ext uri="{BB962C8B-B14F-4D97-AF65-F5344CB8AC3E}">
        <p14:creationId xmlns:p14="http://schemas.microsoft.com/office/powerpoint/2010/main" val="1836478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971550" y="1987550"/>
            <a:ext cx="3524250" cy="4321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7550"/>
            <a:ext cx="3524250" cy="4321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endParaRPr lang="de-DE"/>
          </a:p>
        </p:txBody>
      </p:sp>
      <p:sp>
        <p:nvSpPr>
          <p:cNvPr id="6" name="Foliennummernplatzhalter 5"/>
          <p:cNvSpPr>
            <a:spLocks noGrp="1"/>
          </p:cNvSpPr>
          <p:nvPr>
            <p:ph type="sldNum" sz="quarter" idx="11"/>
          </p:nvPr>
        </p:nvSpPr>
        <p:spPr/>
        <p:txBody>
          <a:bodyPr/>
          <a:lstStyle>
            <a:lvl1pPr>
              <a:defRPr/>
            </a:lvl1pPr>
          </a:lstStyle>
          <a:p>
            <a:fld id="{C3BA89A0-00B4-4BEC-A1DD-8A77A6FC1593}" type="slidenum">
              <a:rPr lang="de-DE"/>
              <a:pPr/>
              <a:t>‹Nr.›</a:t>
            </a:fld>
            <a:endParaRPr lang="de-DE"/>
          </a:p>
        </p:txBody>
      </p:sp>
      <p:sp>
        <p:nvSpPr>
          <p:cNvPr id="7" name="Fußzeilenplatzhalter 6"/>
          <p:cNvSpPr>
            <a:spLocks noGrp="1"/>
          </p:cNvSpPr>
          <p:nvPr>
            <p:ph type="ftr" sz="quarter" idx="12"/>
          </p:nvPr>
        </p:nvSpPr>
        <p:spPr/>
        <p:txBody>
          <a:bodyPr/>
          <a:lstStyle>
            <a:lvl1pPr>
              <a:defRPr/>
            </a:lvl1pPr>
          </a:lstStyle>
          <a:p>
            <a:endParaRPr lang="de-DE"/>
          </a:p>
        </p:txBody>
      </p:sp>
    </p:spTree>
    <p:extLst>
      <p:ext uri="{BB962C8B-B14F-4D97-AF65-F5344CB8AC3E}">
        <p14:creationId xmlns:p14="http://schemas.microsoft.com/office/powerpoint/2010/main" val="2894590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endParaRPr lang="de-DE"/>
          </a:p>
        </p:txBody>
      </p:sp>
      <p:sp>
        <p:nvSpPr>
          <p:cNvPr id="8" name="Foliennummernplatzhalter 7"/>
          <p:cNvSpPr>
            <a:spLocks noGrp="1"/>
          </p:cNvSpPr>
          <p:nvPr>
            <p:ph type="sldNum" sz="quarter" idx="11"/>
          </p:nvPr>
        </p:nvSpPr>
        <p:spPr/>
        <p:txBody>
          <a:bodyPr/>
          <a:lstStyle>
            <a:lvl1pPr>
              <a:defRPr/>
            </a:lvl1pPr>
          </a:lstStyle>
          <a:p>
            <a:fld id="{FEAB35C0-C521-438A-81A7-9874382C29CE}" type="slidenum">
              <a:rPr lang="de-DE"/>
              <a:pPr/>
              <a:t>‹Nr.›</a:t>
            </a:fld>
            <a:endParaRPr lang="de-DE"/>
          </a:p>
        </p:txBody>
      </p:sp>
      <p:sp>
        <p:nvSpPr>
          <p:cNvPr id="9" name="Fußzeilenplatzhalter 8"/>
          <p:cNvSpPr>
            <a:spLocks noGrp="1"/>
          </p:cNvSpPr>
          <p:nvPr>
            <p:ph type="ftr" sz="quarter" idx="12"/>
          </p:nvPr>
        </p:nvSpPr>
        <p:spPr/>
        <p:txBody>
          <a:bodyPr/>
          <a:lstStyle>
            <a:lvl1pPr>
              <a:defRPr/>
            </a:lvl1pPr>
          </a:lstStyle>
          <a:p>
            <a:endParaRPr lang="de-DE"/>
          </a:p>
        </p:txBody>
      </p:sp>
    </p:spTree>
    <p:extLst>
      <p:ext uri="{BB962C8B-B14F-4D97-AF65-F5344CB8AC3E}">
        <p14:creationId xmlns:p14="http://schemas.microsoft.com/office/powerpoint/2010/main" val="2129831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AT"/>
          </a:p>
        </p:txBody>
      </p:sp>
      <p:sp>
        <p:nvSpPr>
          <p:cNvPr id="5" name="Fußzeilenplatzhalter 4"/>
          <p:cNvSpPr>
            <a:spLocks noGrp="1"/>
          </p:cNvSpPr>
          <p:nvPr>
            <p:ph type="ftr" sz="quarter" idx="11"/>
          </p:nvPr>
        </p:nvSpPr>
        <p:spPr/>
        <p:txBody>
          <a:bodyPr/>
          <a:lstStyle>
            <a:lvl1pPr>
              <a:defRPr/>
            </a:lvl1pPr>
          </a:lstStyle>
          <a:p>
            <a:endParaRPr lang="de-AT"/>
          </a:p>
        </p:txBody>
      </p:sp>
      <p:sp>
        <p:nvSpPr>
          <p:cNvPr id="6" name="Foliennummernplatzhalter 5"/>
          <p:cNvSpPr>
            <a:spLocks noGrp="1"/>
          </p:cNvSpPr>
          <p:nvPr>
            <p:ph type="sldNum" sz="quarter" idx="12"/>
          </p:nvPr>
        </p:nvSpPr>
        <p:spPr/>
        <p:txBody>
          <a:bodyPr/>
          <a:lstStyle>
            <a:lvl1pPr>
              <a:defRPr/>
            </a:lvl1pPr>
          </a:lstStyle>
          <a:p>
            <a:fld id="{0504E375-2D6A-4162-A61A-8D6EA645F471}" type="slidenum">
              <a:rPr lang="de-AT"/>
              <a:pPr/>
              <a:t>‹Nr.›</a:t>
            </a:fld>
            <a:endParaRPr lang="de-AT"/>
          </a:p>
        </p:txBody>
      </p:sp>
    </p:spTree>
    <p:extLst>
      <p:ext uri="{BB962C8B-B14F-4D97-AF65-F5344CB8AC3E}">
        <p14:creationId xmlns:p14="http://schemas.microsoft.com/office/powerpoint/2010/main" val="2201067075"/>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endParaRPr lang="de-DE"/>
          </a:p>
        </p:txBody>
      </p:sp>
      <p:sp>
        <p:nvSpPr>
          <p:cNvPr id="4" name="Foliennummernplatzhalter 3"/>
          <p:cNvSpPr>
            <a:spLocks noGrp="1"/>
          </p:cNvSpPr>
          <p:nvPr>
            <p:ph type="sldNum" sz="quarter" idx="11"/>
          </p:nvPr>
        </p:nvSpPr>
        <p:spPr/>
        <p:txBody>
          <a:bodyPr/>
          <a:lstStyle>
            <a:lvl1pPr>
              <a:defRPr/>
            </a:lvl1pPr>
          </a:lstStyle>
          <a:p>
            <a:fld id="{AF944A61-C3EB-448F-B8E5-AB2D2E2E8322}" type="slidenum">
              <a:rPr lang="de-DE"/>
              <a:pPr/>
              <a:t>‹Nr.›</a:t>
            </a:fld>
            <a:endParaRPr lang="de-DE"/>
          </a:p>
        </p:txBody>
      </p:sp>
      <p:sp>
        <p:nvSpPr>
          <p:cNvPr id="5" name="Fußzeilenplatzhalter 4"/>
          <p:cNvSpPr>
            <a:spLocks noGrp="1"/>
          </p:cNvSpPr>
          <p:nvPr>
            <p:ph type="ftr" sz="quarter" idx="12"/>
          </p:nvPr>
        </p:nvSpPr>
        <p:spPr/>
        <p:txBody>
          <a:bodyPr/>
          <a:lstStyle>
            <a:lvl1pPr>
              <a:defRPr/>
            </a:lvl1pPr>
          </a:lstStyle>
          <a:p>
            <a:endParaRPr lang="de-DE"/>
          </a:p>
        </p:txBody>
      </p:sp>
    </p:spTree>
    <p:extLst>
      <p:ext uri="{BB962C8B-B14F-4D97-AF65-F5344CB8AC3E}">
        <p14:creationId xmlns:p14="http://schemas.microsoft.com/office/powerpoint/2010/main" val="36712407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p>
        </p:txBody>
      </p:sp>
      <p:sp>
        <p:nvSpPr>
          <p:cNvPr id="3" name="Foliennummernplatzhalter 2"/>
          <p:cNvSpPr>
            <a:spLocks noGrp="1"/>
          </p:cNvSpPr>
          <p:nvPr>
            <p:ph type="sldNum" sz="quarter" idx="11"/>
          </p:nvPr>
        </p:nvSpPr>
        <p:spPr/>
        <p:txBody>
          <a:bodyPr/>
          <a:lstStyle>
            <a:lvl1pPr>
              <a:defRPr/>
            </a:lvl1pPr>
          </a:lstStyle>
          <a:p>
            <a:fld id="{858E8A67-C6FB-49A0-9C9A-25E617A63DCD}" type="slidenum">
              <a:rPr lang="de-DE"/>
              <a:pPr/>
              <a:t>‹Nr.›</a:t>
            </a:fld>
            <a:endParaRPr lang="de-DE"/>
          </a:p>
        </p:txBody>
      </p:sp>
      <p:sp>
        <p:nvSpPr>
          <p:cNvPr id="4" name="Fußzeilenplatzhalter 3"/>
          <p:cNvSpPr>
            <a:spLocks noGrp="1"/>
          </p:cNvSpPr>
          <p:nvPr>
            <p:ph type="ftr" sz="quarter" idx="12"/>
          </p:nvPr>
        </p:nvSpPr>
        <p:spPr/>
        <p:txBody>
          <a:bodyPr/>
          <a:lstStyle>
            <a:lvl1pPr>
              <a:defRPr/>
            </a:lvl1pPr>
          </a:lstStyle>
          <a:p>
            <a:endParaRPr lang="de-DE"/>
          </a:p>
        </p:txBody>
      </p:sp>
    </p:spTree>
    <p:extLst>
      <p:ext uri="{BB962C8B-B14F-4D97-AF65-F5344CB8AC3E}">
        <p14:creationId xmlns:p14="http://schemas.microsoft.com/office/powerpoint/2010/main" val="31758577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p>
        </p:txBody>
      </p:sp>
      <p:sp>
        <p:nvSpPr>
          <p:cNvPr id="6" name="Foliennummernplatzhalter 5"/>
          <p:cNvSpPr>
            <a:spLocks noGrp="1"/>
          </p:cNvSpPr>
          <p:nvPr>
            <p:ph type="sldNum" sz="quarter" idx="11"/>
          </p:nvPr>
        </p:nvSpPr>
        <p:spPr/>
        <p:txBody>
          <a:bodyPr/>
          <a:lstStyle>
            <a:lvl1pPr>
              <a:defRPr/>
            </a:lvl1pPr>
          </a:lstStyle>
          <a:p>
            <a:fld id="{BF6F0A23-8331-49BB-A648-5BC7BABF8B9D}" type="slidenum">
              <a:rPr lang="de-DE"/>
              <a:pPr/>
              <a:t>‹Nr.›</a:t>
            </a:fld>
            <a:endParaRPr lang="de-DE"/>
          </a:p>
        </p:txBody>
      </p:sp>
      <p:sp>
        <p:nvSpPr>
          <p:cNvPr id="7" name="Fußzeilenplatzhalter 6"/>
          <p:cNvSpPr>
            <a:spLocks noGrp="1"/>
          </p:cNvSpPr>
          <p:nvPr>
            <p:ph type="ftr" sz="quarter" idx="12"/>
          </p:nvPr>
        </p:nvSpPr>
        <p:spPr/>
        <p:txBody>
          <a:bodyPr/>
          <a:lstStyle>
            <a:lvl1pPr>
              <a:defRPr/>
            </a:lvl1pPr>
          </a:lstStyle>
          <a:p>
            <a:endParaRPr lang="de-DE"/>
          </a:p>
        </p:txBody>
      </p:sp>
    </p:spTree>
    <p:extLst>
      <p:ext uri="{BB962C8B-B14F-4D97-AF65-F5344CB8AC3E}">
        <p14:creationId xmlns:p14="http://schemas.microsoft.com/office/powerpoint/2010/main" val="7306261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p>
        </p:txBody>
      </p:sp>
      <p:sp>
        <p:nvSpPr>
          <p:cNvPr id="6" name="Foliennummernplatzhalter 5"/>
          <p:cNvSpPr>
            <a:spLocks noGrp="1"/>
          </p:cNvSpPr>
          <p:nvPr>
            <p:ph type="sldNum" sz="quarter" idx="11"/>
          </p:nvPr>
        </p:nvSpPr>
        <p:spPr/>
        <p:txBody>
          <a:bodyPr/>
          <a:lstStyle>
            <a:lvl1pPr>
              <a:defRPr/>
            </a:lvl1pPr>
          </a:lstStyle>
          <a:p>
            <a:fld id="{EACAA5ED-578F-4CF8-B355-02E4A665C014}" type="slidenum">
              <a:rPr lang="de-DE"/>
              <a:pPr/>
              <a:t>‹Nr.›</a:t>
            </a:fld>
            <a:endParaRPr lang="de-DE"/>
          </a:p>
        </p:txBody>
      </p:sp>
      <p:sp>
        <p:nvSpPr>
          <p:cNvPr id="7" name="Fußzeilenplatzhalter 6"/>
          <p:cNvSpPr>
            <a:spLocks noGrp="1"/>
          </p:cNvSpPr>
          <p:nvPr>
            <p:ph type="ftr" sz="quarter" idx="12"/>
          </p:nvPr>
        </p:nvSpPr>
        <p:spPr/>
        <p:txBody>
          <a:bodyPr/>
          <a:lstStyle>
            <a:lvl1pPr>
              <a:defRPr/>
            </a:lvl1pPr>
          </a:lstStyle>
          <a:p>
            <a:endParaRPr lang="de-DE"/>
          </a:p>
        </p:txBody>
      </p:sp>
    </p:spTree>
    <p:extLst>
      <p:ext uri="{BB962C8B-B14F-4D97-AF65-F5344CB8AC3E}">
        <p14:creationId xmlns:p14="http://schemas.microsoft.com/office/powerpoint/2010/main" val="18499427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DE"/>
          </a:p>
        </p:txBody>
      </p:sp>
      <p:sp>
        <p:nvSpPr>
          <p:cNvPr id="5" name="Foliennummernplatzhalter 4"/>
          <p:cNvSpPr>
            <a:spLocks noGrp="1"/>
          </p:cNvSpPr>
          <p:nvPr>
            <p:ph type="sldNum" sz="quarter" idx="11"/>
          </p:nvPr>
        </p:nvSpPr>
        <p:spPr/>
        <p:txBody>
          <a:bodyPr/>
          <a:lstStyle>
            <a:lvl1pPr>
              <a:defRPr/>
            </a:lvl1pPr>
          </a:lstStyle>
          <a:p>
            <a:fld id="{A0F2F13F-02A6-4161-A8C7-F619AFF4E1C0}" type="slidenum">
              <a:rPr lang="de-DE"/>
              <a:pPr/>
              <a:t>‹Nr.›</a:t>
            </a:fld>
            <a:endParaRPr lang="de-DE"/>
          </a:p>
        </p:txBody>
      </p:sp>
      <p:sp>
        <p:nvSpPr>
          <p:cNvPr id="6" name="Fußzeilenplatzhalter 5"/>
          <p:cNvSpPr>
            <a:spLocks noGrp="1"/>
          </p:cNvSpPr>
          <p:nvPr>
            <p:ph type="ftr" sz="quarter" idx="12"/>
          </p:nvPr>
        </p:nvSpPr>
        <p:spPr/>
        <p:txBody>
          <a:bodyPr/>
          <a:lstStyle>
            <a:lvl1pPr>
              <a:defRPr/>
            </a:lvl1pPr>
          </a:lstStyle>
          <a:p>
            <a:endParaRPr lang="de-DE"/>
          </a:p>
        </p:txBody>
      </p:sp>
    </p:spTree>
    <p:extLst>
      <p:ext uri="{BB962C8B-B14F-4D97-AF65-F5344CB8AC3E}">
        <p14:creationId xmlns:p14="http://schemas.microsoft.com/office/powerpoint/2010/main" val="26904313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100888" y="260350"/>
            <a:ext cx="2043112" cy="604837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971550" y="260350"/>
            <a:ext cx="5976938" cy="604837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DE"/>
          </a:p>
        </p:txBody>
      </p:sp>
      <p:sp>
        <p:nvSpPr>
          <p:cNvPr id="5" name="Foliennummernplatzhalter 4"/>
          <p:cNvSpPr>
            <a:spLocks noGrp="1"/>
          </p:cNvSpPr>
          <p:nvPr>
            <p:ph type="sldNum" sz="quarter" idx="11"/>
          </p:nvPr>
        </p:nvSpPr>
        <p:spPr/>
        <p:txBody>
          <a:bodyPr/>
          <a:lstStyle>
            <a:lvl1pPr>
              <a:defRPr/>
            </a:lvl1pPr>
          </a:lstStyle>
          <a:p>
            <a:fld id="{E7919CE5-DE4A-4B17-AD05-EA7B67B2247C}" type="slidenum">
              <a:rPr lang="de-DE"/>
              <a:pPr/>
              <a:t>‹Nr.›</a:t>
            </a:fld>
            <a:endParaRPr lang="de-DE"/>
          </a:p>
        </p:txBody>
      </p:sp>
      <p:sp>
        <p:nvSpPr>
          <p:cNvPr id="6" name="Fußzeilenplatzhalter 5"/>
          <p:cNvSpPr>
            <a:spLocks noGrp="1"/>
          </p:cNvSpPr>
          <p:nvPr>
            <p:ph type="ftr" sz="quarter" idx="12"/>
          </p:nvPr>
        </p:nvSpPr>
        <p:spPr/>
        <p:txBody>
          <a:bodyPr/>
          <a:lstStyle>
            <a:lvl1pPr>
              <a:defRPr/>
            </a:lvl1pPr>
          </a:lstStyle>
          <a:p>
            <a:endParaRPr lang="de-DE"/>
          </a:p>
        </p:txBody>
      </p:sp>
    </p:spTree>
    <p:extLst>
      <p:ext uri="{BB962C8B-B14F-4D97-AF65-F5344CB8AC3E}">
        <p14:creationId xmlns:p14="http://schemas.microsoft.com/office/powerpoint/2010/main" val="809058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de-AT"/>
          </a:p>
        </p:txBody>
      </p:sp>
      <p:sp>
        <p:nvSpPr>
          <p:cNvPr id="5" name="Fußzeilenplatzhalter 4"/>
          <p:cNvSpPr>
            <a:spLocks noGrp="1"/>
          </p:cNvSpPr>
          <p:nvPr>
            <p:ph type="ftr" sz="quarter" idx="11"/>
          </p:nvPr>
        </p:nvSpPr>
        <p:spPr/>
        <p:txBody>
          <a:bodyPr/>
          <a:lstStyle>
            <a:lvl1pPr>
              <a:defRPr/>
            </a:lvl1pPr>
          </a:lstStyle>
          <a:p>
            <a:endParaRPr lang="de-AT"/>
          </a:p>
        </p:txBody>
      </p:sp>
      <p:sp>
        <p:nvSpPr>
          <p:cNvPr id="6" name="Foliennummernplatzhalter 5"/>
          <p:cNvSpPr>
            <a:spLocks noGrp="1"/>
          </p:cNvSpPr>
          <p:nvPr>
            <p:ph type="sldNum" sz="quarter" idx="12"/>
          </p:nvPr>
        </p:nvSpPr>
        <p:spPr/>
        <p:txBody>
          <a:bodyPr/>
          <a:lstStyle>
            <a:lvl1pPr>
              <a:defRPr/>
            </a:lvl1pPr>
          </a:lstStyle>
          <a:p>
            <a:fld id="{F8788489-7120-4FEC-A6EE-C3DC6FB674E3}" type="slidenum">
              <a:rPr lang="de-AT"/>
              <a:pPr/>
              <a:t>‹Nr.›</a:t>
            </a:fld>
            <a:endParaRPr lang="de-AT"/>
          </a:p>
        </p:txBody>
      </p:sp>
    </p:spTree>
    <p:extLst>
      <p:ext uri="{BB962C8B-B14F-4D97-AF65-F5344CB8AC3E}">
        <p14:creationId xmlns:p14="http://schemas.microsoft.com/office/powerpoint/2010/main" val="28155717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endParaRPr lang="de-AT"/>
          </a:p>
        </p:txBody>
      </p:sp>
      <p:sp>
        <p:nvSpPr>
          <p:cNvPr id="6" name="Fußzeilenplatzhalter 5"/>
          <p:cNvSpPr>
            <a:spLocks noGrp="1"/>
          </p:cNvSpPr>
          <p:nvPr>
            <p:ph type="ftr" sz="quarter" idx="11"/>
          </p:nvPr>
        </p:nvSpPr>
        <p:spPr/>
        <p:txBody>
          <a:bodyPr/>
          <a:lstStyle>
            <a:lvl1pPr>
              <a:defRPr/>
            </a:lvl1pPr>
          </a:lstStyle>
          <a:p>
            <a:endParaRPr lang="de-AT"/>
          </a:p>
        </p:txBody>
      </p:sp>
      <p:sp>
        <p:nvSpPr>
          <p:cNvPr id="7" name="Foliennummernplatzhalter 6"/>
          <p:cNvSpPr>
            <a:spLocks noGrp="1"/>
          </p:cNvSpPr>
          <p:nvPr>
            <p:ph type="sldNum" sz="quarter" idx="12"/>
          </p:nvPr>
        </p:nvSpPr>
        <p:spPr/>
        <p:txBody>
          <a:bodyPr/>
          <a:lstStyle>
            <a:lvl1pPr>
              <a:defRPr/>
            </a:lvl1pPr>
          </a:lstStyle>
          <a:p>
            <a:fld id="{25A2E61A-A9CC-45D1-A8D6-9742938A4071}" type="slidenum">
              <a:rPr lang="de-AT"/>
              <a:pPr/>
              <a:t>‹Nr.›</a:t>
            </a:fld>
            <a:endParaRPr lang="de-AT"/>
          </a:p>
        </p:txBody>
      </p:sp>
    </p:spTree>
    <p:extLst>
      <p:ext uri="{BB962C8B-B14F-4D97-AF65-F5344CB8AC3E}">
        <p14:creationId xmlns:p14="http://schemas.microsoft.com/office/powerpoint/2010/main" val="3116916352"/>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endParaRPr lang="de-AT"/>
          </a:p>
        </p:txBody>
      </p:sp>
      <p:sp>
        <p:nvSpPr>
          <p:cNvPr id="8" name="Fußzeilenplatzhalter 7"/>
          <p:cNvSpPr>
            <a:spLocks noGrp="1"/>
          </p:cNvSpPr>
          <p:nvPr>
            <p:ph type="ftr" sz="quarter" idx="11"/>
          </p:nvPr>
        </p:nvSpPr>
        <p:spPr/>
        <p:txBody>
          <a:bodyPr/>
          <a:lstStyle>
            <a:lvl1pPr>
              <a:defRPr/>
            </a:lvl1pPr>
          </a:lstStyle>
          <a:p>
            <a:endParaRPr lang="de-AT"/>
          </a:p>
        </p:txBody>
      </p:sp>
      <p:sp>
        <p:nvSpPr>
          <p:cNvPr id="9" name="Foliennummernplatzhalter 8"/>
          <p:cNvSpPr>
            <a:spLocks noGrp="1"/>
          </p:cNvSpPr>
          <p:nvPr>
            <p:ph type="sldNum" sz="quarter" idx="12"/>
          </p:nvPr>
        </p:nvSpPr>
        <p:spPr/>
        <p:txBody>
          <a:bodyPr/>
          <a:lstStyle>
            <a:lvl1pPr>
              <a:defRPr/>
            </a:lvl1pPr>
          </a:lstStyle>
          <a:p>
            <a:fld id="{C8F06F1A-842D-4A4F-B9F2-5CFB00575545}" type="slidenum">
              <a:rPr lang="de-AT"/>
              <a:pPr/>
              <a:t>‹Nr.›</a:t>
            </a:fld>
            <a:endParaRPr lang="de-AT"/>
          </a:p>
        </p:txBody>
      </p:sp>
    </p:spTree>
    <p:extLst>
      <p:ext uri="{BB962C8B-B14F-4D97-AF65-F5344CB8AC3E}">
        <p14:creationId xmlns:p14="http://schemas.microsoft.com/office/powerpoint/2010/main" val="925263454"/>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endParaRPr lang="de-AT"/>
          </a:p>
        </p:txBody>
      </p:sp>
      <p:sp>
        <p:nvSpPr>
          <p:cNvPr id="4" name="Fußzeilenplatzhalter 3"/>
          <p:cNvSpPr>
            <a:spLocks noGrp="1"/>
          </p:cNvSpPr>
          <p:nvPr>
            <p:ph type="ftr" sz="quarter" idx="11"/>
          </p:nvPr>
        </p:nvSpPr>
        <p:spPr/>
        <p:txBody>
          <a:bodyPr/>
          <a:lstStyle>
            <a:lvl1pPr>
              <a:defRPr/>
            </a:lvl1pPr>
          </a:lstStyle>
          <a:p>
            <a:endParaRPr lang="de-AT"/>
          </a:p>
        </p:txBody>
      </p:sp>
      <p:sp>
        <p:nvSpPr>
          <p:cNvPr id="5" name="Foliennummernplatzhalter 4"/>
          <p:cNvSpPr>
            <a:spLocks noGrp="1"/>
          </p:cNvSpPr>
          <p:nvPr>
            <p:ph type="sldNum" sz="quarter" idx="12"/>
          </p:nvPr>
        </p:nvSpPr>
        <p:spPr/>
        <p:txBody>
          <a:bodyPr/>
          <a:lstStyle>
            <a:lvl1pPr>
              <a:defRPr/>
            </a:lvl1pPr>
          </a:lstStyle>
          <a:p>
            <a:fld id="{E139C241-F26B-4BAF-8992-749C82110A10}" type="slidenum">
              <a:rPr lang="de-AT"/>
              <a:pPr/>
              <a:t>‹Nr.›</a:t>
            </a:fld>
            <a:endParaRPr lang="de-AT"/>
          </a:p>
        </p:txBody>
      </p:sp>
    </p:spTree>
    <p:extLst>
      <p:ext uri="{BB962C8B-B14F-4D97-AF65-F5344CB8AC3E}">
        <p14:creationId xmlns:p14="http://schemas.microsoft.com/office/powerpoint/2010/main" val="2596605813"/>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AT"/>
          </a:p>
        </p:txBody>
      </p:sp>
      <p:sp>
        <p:nvSpPr>
          <p:cNvPr id="3" name="Fußzeilenplatzhalter 2"/>
          <p:cNvSpPr>
            <a:spLocks noGrp="1"/>
          </p:cNvSpPr>
          <p:nvPr>
            <p:ph type="ftr" sz="quarter" idx="11"/>
          </p:nvPr>
        </p:nvSpPr>
        <p:spPr/>
        <p:txBody>
          <a:bodyPr/>
          <a:lstStyle>
            <a:lvl1pPr>
              <a:defRPr/>
            </a:lvl1pPr>
          </a:lstStyle>
          <a:p>
            <a:endParaRPr lang="de-AT"/>
          </a:p>
        </p:txBody>
      </p:sp>
      <p:sp>
        <p:nvSpPr>
          <p:cNvPr id="4" name="Foliennummernplatzhalter 3"/>
          <p:cNvSpPr>
            <a:spLocks noGrp="1"/>
          </p:cNvSpPr>
          <p:nvPr>
            <p:ph type="sldNum" sz="quarter" idx="12"/>
          </p:nvPr>
        </p:nvSpPr>
        <p:spPr/>
        <p:txBody>
          <a:bodyPr/>
          <a:lstStyle>
            <a:lvl1pPr>
              <a:defRPr/>
            </a:lvl1pPr>
          </a:lstStyle>
          <a:p>
            <a:fld id="{D8338AB7-C69E-4D6E-89CE-65055522E7E0}" type="slidenum">
              <a:rPr lang="de-AT"/>
              <a:pPr/>
              <a:t>‹Nr.›</a:t>
            </a:fld>
            <a:endParaRPr lang="de-AT"/>
          </a:p>
        </p:txBody>
      </p:sp>
    </p:spTree>
    <p:extLst>
      <p:ext uri="{BB962C8B-B14F-4D97-AF65-F5344CB8AC3E}">
        <p14:creationId xmlns:p14="http://schemas.microsoft.com/office/powerpoint/2010/main" val="313029487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AT"/>
          </a:p>
        </p:txBody>
      </p:sp>
      <p:sp>
        <p:nvSpPr>
          <p:cNvPr id="6" name="Fußzeilenplatzhalter 5"/>
          <p:cNvSpPr>
            <a:spLocks noGrp="1"/>
          </p:cNvSpPr>
          <p:nvPr>
            <p:ph type="ftr" sz="quarter" idx="11"/>
          </p:nvPr>
        </p:nvSpPr>
        <p:spPr/>
        <p:txBody>
          <a:bodyPr/>
          <a:lstStyle>
            <a:lvl1pPr>
              <a:defRPr/>
            </a:lvl1pPr>
          </a:lstStyle>
          <a:p>
            <a:endParaRPr lang="de-AT"/>
          </a:p>
        </p:txBody>
      </p:sp>
      <p:sp>
        <p:nvSpPr>
          <p:cNvPr id="7" name="Foliennummernplatzhalter 6"/>
          <p:cNvSpPr>
            <a:spLocks noGrp="1"/>
          </p:cNvSpPr>
          <p:nvPr>
            <p:ph type="sldNum" sz="quarter" idx="12"/>
          </p:nvPr>
        </p:nvSpPr>
        <p:spPr/>
        <p:txBody>
          <a:bodyPr/>
          <a:lstStyle>
            <a:lvl1pPr>
              <a:defRPr/>
            </a:lvl1pPr>
          </a:lstStyle>
          <a:p>
            <a:fld id="{2147A709-F569-4031-A0AA-C9EE0D546074}" type="slidenum">
              <a:rPr lang="de-AT"/>
              <a:pPr/>
              <a:t>‹Nr.›</a:t>
            </a:fld>
            <a:endParaRPr lang="de-AT"/>
          </a:p>
        </p:txBody>
      </p:sp>
    </p:spTree>
    <p:extLst>
      <p:ext uri="{BB962C8B-B14F-4D97-AF65-F5344CB8AC3E}">
        <p14:creationId xmlns:p14="http://schemas.microsoft.com/office/powerpoint/2010/main" val="1451954979"/>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AT"/>
          </a:p>
        </p:txBody>
      </p:sp>
      <p:sp>
        <p:nvSpPr>
          <p:cNvPr id="6" name="Fußzeilenplatzhalter 5"/>
          <p:cNvSpPr>
            <a:spLocks noGrp="1"/>
          </p:cNvSpPr>
          <p:nvPr>
            <p:ph type="ftr" sz="quarter" idx="11"/>
          </p:nvPr>
        </p:nvSpPr>
        <p:spPr/>
        <p:txBody>
          <a:bodyPr/>
          <a:lstStyle>
            <a:lvl1pPr>
              <a:defRPr/>
            </a:lvl1pPr>
          </a:lstStyle>
          <a:p>
            <a:endParaRPr lang="de-AT"/>
          </a:p>
        </p:txBody>
      </p:sp>
      <p:sp>
        <p:nvSpPr>
          <p:cNvPr id="7" name="Foliennummernplatzhalter 6"/>
          <p:cNvSpPr>
            <a:spLocks noGrp="1"/>
          </p:cNvSpPr>
          <p:nvPr>
            <p:ph type="sldNum" sz="quarter" idx="12"/>
          </p:nvPr>
        </p:nvSpPr>
        <p:spPr/>
        <p:txBody>
          <a:bodyPr/>
          <a:lstStyle>
            <a:lvl1pPr>
              <a:defRPr/>
            </a:lvl1pPr>
          </a:lstStyle>
          <a:p>
            <a:fld id="{EB6B755E-8B1F-41AA-AC95-E856F78C3914}" type="slidenum">
              <a:rPr lang="de-AT"/>
              <a:pPr/>
              <a:t>‹Nr.›</a:t>
            </a:fld>
            <a:endParaRPr lang="de-AT"/>
          </a:p>
        </p:txBody>
      </p:sp>
    </p:spTree>
    <p:extLst>
      <p:ext uri="{BB962C8B-B14F-4D97-AF65-F5344CB8AC3E}">
        <p14:creationId xmlns:p14="http://schemas.microsoft.com/office/powerpoint/2010/main" val="3141824350"/>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tile tx="0" ty="0" sx="100000" sy="100000" flip="none" algn="tl"/>
        </a:blip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AT" smtClean="0"/>
              <a:t>Titelmasterformat durch Klicken bearbeiten</a:t>
            </a:r>
          </a:p>
        </p:txBody>
      </p:sp>
      <p:sp>
        <p:nvSpPr>
          <p:cNvPr id="131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AT" smtClean="0"/>
              <a:t>Textmasterformate durch Klicken bearbeiten</a:t>
            </a:r>
          </a:p>
          <a:p>
            <a:pPr lvl="1"/>
            <a:r>
              <a:rPr lang="de-AT" smtClean="0"/>
              <a:t>Zweite Ebene</a:t>
            </a:r>
          </a:p>
          <a:p>
            <a:pPr lvl="2"/>
            <a:r>
              <a:rPr lang="de-AT" smtClean="0"/>
              <a:t>Dritte Ebene</a:t>
            </a:r>
          </a:p>
          <a:p>
            <a:pPr lvl="3"/>
            <a:r>
              <a:rPr lang="de-AT" smtClean="0"/>
              <a:t>Vierte Ebene</a:t>
            </a:r>
          </a:p>
          <a:p>
            <a:pPr lvl="4"/>
            <a:r>
              <a:rPr lang="de-AT" smtClean="0"/>
              <a:t>Fünfte Ebene</a:t>
            </a:r>
          </a:p>
        </p:txBody>
      </p:sp>
      <p:sp>
        <p:nvSpPr>
          <p:cNvPr id="13107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de-AT"/>
          </a:p>
        </p:txBody>
      </p:sp>
      <p:sp>
        <p:nvSpPr>
          <p:cNvPr id="13107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de-AT"/>
          </a:p>
        </p:txBody>
      </p:sp>
      <p:sp>
        <p:nvSpPr>
          <p:cNvPr id="13107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1DB3FED-1A31-4ABF-A646-5718557D5683}" type="slidenum">
              <a:rPr lang="de-AT"/>
              <a:pPr/>
              <a:t>‹Nr.›</a:t>
            </a:fld>
            <a:endParaRPr lang="de-AT"/>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81" r:id="rId12"/>
    <p:sldLayoutId id="2147483782" r:id="rId13"/>
    <p:sldLayoutId id="2147483783" r:id="rId14"/>
  </p:sldLayoutIdLst>
  <p:transition spd="slow">
    <p:fade/>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4850" name="Rectangle 2"/>
          <p:cNvSpPr>
            <a:spLocks noChangeArrowheads="1"/>
          </p:cNvSpPr>
          <p:nvPr/>
        </p:nvSpPr>
        <p:spPr bwMode="auto">
          <a:xfrm>
            <a:off x="0" y="6632575"/>
            <a:ext cx="9144000" cy="225425"/>
          </a:xfrm>
          <a:prstGeom prst="rect">
            <a:avLst/>
          </a:prstGeom>
          <a:solidFill>
            <a:schemeClr val="accent1"/>
          </a:solidFill>
          <a:ln>
            <a:noFill/>
          </a:ln>
          <a:effectLst/>
          <a:extLst>
            <a:ext uri="{91240B29-F687-4F45-9708-019B960494DF}">
              <a14:hiddenLine xmlns:a14="http://schemas.microsoft.com/office/drawing/2010/main" w="0" algn="ctr">
                <a:solidFill>
                  <a:srgbClr val="00519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34851" name="Rectangle 3"/>
          <p:cNvSpPr>
            <a:spLocks noChangeArrowheads="1"/>
          </p:cNvSpPr>
          <p:nvPr/>
        </p:nvSpPr>
        <p:spPr bwMode="auto">
          <a:xfrm>
            <a:off x="2771775" y="260350"/>
            <a:ext cx="6372225" cy="1008063"/>
          </a:xfrm>
          <a:prstGeom prst="rect">
            <a:avLst/>
          </a:prstGeom>
          <a:solidFill>
            <a:schemeClr val="accent1"/>
          </a:solidFill>
          <a:ln>
            <a:noFill/>
          </a:ln>
          <a:effectLst/>
          <a:extLst>
            <a:ext uri="{91240B29-F687-4F45-9708-019B960494DF}">
              <a14:hiddenLine xmlns:a14="http://schemas.microsoft.com/office/drawing/2010/main" w="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334852" name="Picture 4" descr="BKA Logo_mit Schutzzone_300dpi"/>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50825" y="0"/>
            <a:ext cx="2112963" cy="1258888"/>
          </a:xfrm>
          <a:prstGeom prst="rect">
            <a:avLst/>
          </a:prstGeom>
          <a:noFill/>
          <a:extLst>
            <a:ext uri="{909E8E84-426E-40DD-AFC4-6F175D3DCCD1}">
              <a14:hiddenFill xmlns:a14="http://schemas.microsoft.com/office/drawing/2010/main">
                <a:solidFill>
                  <a:srgbClr val="FFFFFF"/>
                </a:solidFill>
              </a14:hiddenFill>
            </a:ext>
          </a:extLst>
        </p:spPr>
      </p:pic>
      <p:sp>
        <p:nvSpPr>
          <p:cNvPr id="334853" name="Rectangle 5"/>
          <p:cNvSpPr>
            <a:spLocks noGrp="1" noChangeArrowheads="1"/>
          </p:cNvSpPr>
          <p:nvPr>
            <p:ph type="title"/>
          </p:nvPr>
        </p:nvSpPr>
        <p:spPr bwMode="auto">
          <a:xfrm>
            <a:off x="2771775" y="260350"/>
            <a:ext cx="6372225"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0" tIns="0" rIns="252000" bIns="0" numCol="1" anchor="ctr" anchorCtr="0" compatLnSpc="1">
            <a:prstTxWarp prst="textNoShape">
              <a:avLst/>
            </a:prstTxWarp>
          </a:bodyPr>
          <a:lstStyle/>
          <a:p>
            <a:pPr lvl="0"/>
            <a:r>
              <a:rPr lang="de-DE" smtClean="0"/>
              <a:t>Titelmasterformat durch Klicken bearbeiten</a:t>
            </a:r>
          </a:p>
        </p:txBody>
      </p:sp>
      <p:sp>
        <p:nvSpPr>
          <p:cNvPr id="334854" name="Rectangle 6"/>
          <p:cNvSpPr>
            <a:spLocks noGrp="1" noChangeArrowheads="1"/>
          </p:cNvSpPr>
          <p:nvPr>
            <p:ph type="body" idx="1"/>
          </p:nvPr>
        </p:nvSpPr>
        <p:spPr bwMode="auto">
          <a:xfrm>
            <a:off x="971550" y="1987550"/>
            <a:ext cx="7200900"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4855" name="Rectangle 7"/>
          <p:cNvSpPr>
            <a:spLocks noChangeArrowheads="1"/>
          </p:cNvSpPr>
          <p:nvPr/>
        </p:nvSpPr>
        <p:spPr bwMode="auto">
          <a:xfrm>
            <a:off x="0" y="1268413"/>
            <a:ext cx="9144000" cy="36512"/>
          </a:xfrm>
          <a:prstGeom prst="rect">
            <a:avLst/>
          </a:prstGeom>
          <a:solidFill>
            <a:schemeClr val="accent1"/>
          </a:solidFill>
          <a:ln>
            <a:noFill/>
          </a:ln>
          <a:effectLst/>
          <a:extLst>
            <a:ext uri="{91240B29-F687-4F45-9708-019B960494DF}">
              <a14:hiddenLine xmlns:a14="http://schemas.microsoft.com/office/drawing/2010/main" w="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34856" name="Rectangle 8"/>
          <p:cNvSpPr>
            <a:spLocks noGrp="1" noChangeArrowheads="1"/>
          </p:cNvSpPr>
          <p:nvPr>
            <p:ph type="dt" sz="half" idx="2"/>
          </p:nvPr>
        </p:nvSpPr>
        <p:spPr bwMode="auto">
          <a:xfrm>
            <a:off x="900113" y="6632575"/>
            <a:ext cx="1511300"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0" rIns="0" bIns="0" numCol="1" anchor="ctr" anchorCtr="0" compatLnSpc="1">
            <a:prstTxWarp prst="textNoShape">
              <a:avLst/>
            </a:prstTxWarp>
          </a:bodyPr>
          <a:lstStyle>
            <a:lvl1pPr>
              <a:defRPr sz="800">
                <a:solidFill>
                  <a:schemeClr val="bg1"/>
                </a:solidFill>
                <a:latin typeface="+mn-lt"/>
              </a:defRPr>
            </a:lvl1pPr>
          </a:lstStyle>
          <a:p>
            <a:endParaRPr lang="de-DE"/>
          </a:p>
        </p:txBody>
      </p:sp>
      <p:sp>
        <p:nvSpPr>
          <p:cNvPr id="334857" name="Rectangle 9"/>
          <p:cNvSpPr>
            <a:spLocks noGrp="1" noChangeArrowheads="1"/>
          </p:cNvSpPr>
          <p:nvPr>
            <p:ph type="sldNum" sz="quarter" idx="4"/>
          </p:nvPr>
        </p:nvSpPr>
        <p:spPr bwMode="auto">
          <a:xfrm>
            <a:off x="468313" y="6632575"/>
            <a:ext cx="431800"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0" rIns="0" bIns="0" numCol="1" anchor="ctr" anchorCtr="0" compatLnSpc="1">
            <a:prstTxWarp prst="textNoShape">
              <a:avLst/>
            </a:prstTxWarp>
          </a:bodyPr>
          <a:lstStyle>
            <a:lvl1pPr>
              <a:defRPr sz="800" b="1">
                <a:solidFill>
                  <a:schemeClr val="bg1"/>
                </a:solidFill>
                <a:latin typeface="+mn-lt"/>
              </a:defRPr>
            </a:lvl1pPr>
          </a:lstStyle>
          <a:p>
            <a:fld id="{CBB0DF58-973A-42F1-B01C-56E1F84C6D6B}" type="slidenum">
              <a:rPr lang="de-DE"/>
              <a:pPr/>
              <a:t>‹Nr.›</a:t>
            </a:fld>
            <a:endParaRPr lang="de-DE"/>
          </a:p>
        </p:txBody>
      </p:sp>
      <p:sp>
        <p:nvSpPr>
          <p:cNvPr id="334858" name="Rectangle 10"/>
          <p:cNvSpPr>
            <a:spLocks noGrp="1" noChangeArrowheads="1"/>
          </p:cNvSpPr>
          <p:nvPr>
            <p:ph type="ftr" sz="quarter" idx="3"/>
          </p:nvPr>
        </p:nvSpPr>
        <p:spPr bwMode="auto">
          <a:xfrm>
            <a:off x="2771775" y="6632575"/>
            <a:ext cx="63722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0" tIns="0" rIns="252000" bIns="0" numCol="1" anchor="ctr" anchorCtr="0" compatLnSpc="1">
            <a:prstTxWarp prst="textNoShape">
              <a:avLst/>
            </a:prstTxWarp>
          </a:bodyPr>
          <a:lstStyle>
            <a:lvl1pPr>
              <a:defRPr sz="800">
                <a:solidFill>
                  <a:schemeClr val="bg1"/>
                </a:solidFill>
                <a:latin typeface="+mn-lt"/>
              </a:defRPr>
            </a:lvl1pPr>
          </a:lstStyle>
          <a:p>
            <a:endParaRPr lang="de-DE"/>
          </a:p>
        </p:txBody>
      </p:sp>
      <p:sp>
        <p:nvSpPr>
          <p:cNvPr id="334859" name="Line 11"/>
          <p:cNvSpPr>
            <a:spLocks noChangeShapeType="1"/>
          </p:cNvSpPr>
          <p:nvPr/>
        </p:nvSpPr>
        <p:spPr bwMode="auto">
          <a:xfrm>
            <a:off x="468313" y="6673850"/>
            <a:ext cx="0" cy="144463"/>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34860" name="Line 12"/>
          <p:cNvSpPr>
            <a:spLocks noChangeShapeType="1"/>
          </p:cNvSpPr>
          <p:nvPr/>
        </p:nvSpPr>
        <p:spPr bwMode="auto">
          <a:xfrm>
            <a:off x="900113" y="6673850"/>
            <a:ext cx="0" cy="144463"/>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34861" name="Line 13"/>
          <p:cNvSpPr>
            <a:spLocks noChangeShapeType="1"/>
          </p:cNvSpPr>
          <p:nvPr/>
        </p:nvSpPr>
        <p:spPr bwMode="auto">
          <a:xfrm>
            <a:off x="2774950" y="6673850"/>
            <a:ext cx="0" cy="144463"/>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3759"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iming>
    <p:tnLst>
      <p:par>
        <p:cTn id="1" dur="indefinite" restart="never" nodeType="tmRoot"/>
      </p:par>
    </p:tnLst>
  </p:timing>
  <p:txStyles>
    <p:titleStyle>
      <a:lvl1pPr algn="l" rtl="0" fontAlgn="base">
        <a:spcBef>
          <a:spcPct val="0"/>
        </a:spcBef>
        <a:spcAft>
          <a:spcPct val="0"/>
        </a:spcAft>
        <a:defRPr sz="2400" b="1">
          <a:solidFill>
            <a:schemeClr val="bg1"/>
          </a:solidFill>
          <a:latin typeface="+mj-lt"/>
          <a:ea typeface="+mj-ea"/>
          <a:cs typeface="+mj-cs"/>
        </a:defRPr>
      </a:lvl1pPr>
      <a:lvl2pPr algn="l" rtl="0" fontAlgn="base">
        <a:spcBef>
          <a:spcPct val="0"/>
        </a:spcBef>
        <a:spcAft>
          <a:spcPct val="0"/>
        </a:spcAft>
        <a:defRPr sz="2400" b="1">
          <a:solidFill>
            <a:schemeClr val="bg1"/>
          </a:solidFill>
          <a:latin typeface="Tahoma" pitchFamily="34" charset="0"/>
        </a:defRPr>
      </a:lvl2pPr>
      <a:lvl3pPr algn="l" rtl="0" fontAlgn="base">
        <a:spcBef>
          <a:spcPct val="0"/>
        </a:spcBef>
        <a:spcAft>
          <a:spcPct val="0"/>
        </a:spcAft>
        <a:defRPr sz="2400" b="1">
          <a:solidFill>
            <a:schemeClr val="bg1"/>
          </a:solidFill>
          <a:latin typeface="Tahoma" pitchFamily="34" charset="0"/>
        </a:defRPr>
      </a:lvl3pPr>
      <a:lvl4pPr algn="l" rtl="0" fontAlgn="base">
        <a:spcBef>
          <a:spcPct val="0"/>
        </a:spcBef>
        <a:spcAft>
          <a:spcPct val="0"/>
        </a:spcAft>
        <a:defRPr sz="2400" b="1">
          <a:solidFill>
            <a:schemeClr val="bg1"/>
          </a:solidFill>
          <a:latin typeface="Tahoma" pitchFamily="34" charset="0"/>
        </a:defRPr>
      </a:lvl4pPr>
      <a:lvl5pPr algn="l" rtl="0" fontAlgn="base">
        <a:spcBef>
          <a:spcPct val="0"/>
        </a:spcBef>
        <a:spcAft>
          <a:spcPct val="0"/>
        </a:spcAft>
        <a:defRPr sz="2400" b="1">
          <a:solidFill>
            <a:schemeClr val="bg1"/>
          </a:solidFill>
          <a:latin typeface="Tahoma" pitchFamily="34" charset="0"/>
        </a:defRPr>
      </a:lvl5pPr>
      <a:lvl6pPr marL="457200" algn="l" rtl="0" fontAlgn="base">
        <a:spcBef>
          <a:spcPct val="0"/>
        </a:spcBef>
        <a:spcAft>
          <a:spcPct val="0"/>
        </a:spcAft>
        <a:defRPr sz="2400" b="1">
          <a:solidFill>
            <a:schemeClr val="bg1"/>
          </a:solidFill>
          <a:latin typeface="Tahoma" pitchFamily="34" charset="0"/>
        </a:defRPr>
      </a:lvl6pPr>
      <a:lvl7pPr marL="914400" algn="l" rtl="0" fontAlgn="base">
        <a:spcBef>
          <a:spcPct val="0"/>
        </a:spcBef>
        <a:spcAft>
          <a:spcPct val="0"/>
        </a:spcAft>
        <a:defRPr sz="2400" b="1">
          <a:solidFill>
            <a:schemeClr val="bg1"/>
          </a:solidFill>
          <a:latin typeface="Tahoma" pitchFamily="34" charset="0"/>
        </a:defRPr>
      </a:lvl7pPr>
      <a:lvl8pPr marL="1371600" algn="l" rtl="0" fontAlgn="base">
        <a:spcBef>
          <a:spcPct val="0"/>
        </a:spcBef>
        <a:spcAft>
          <a:spcPct val="0"/>
        </a:spcAft>
        <a:defRPr sz="2400" b="1">
          <a:solidFill>
            <a:schemeClr val="bg1"/>
          </a:solidFill>
          <a:latin typeface="Tahoma" pitchFamily="34" charset="0"/>
        </a:defRPr>
      </a:lvl8pPr>
      <a:lvl9pPr marL="1828800" algn="l" rtl="0" fontAlgn="base">
        <a:spcBef>
          <a:spcPct val="0"/>
        </a:spcBef>
        <a:spcAft>
          <a:spcPct val="0"/>
        </a:spcAft>
        <a:defRPr sz="2400" b="1">
          <a:solidFill>
            <a:schemeClr val="bg1"/>
          </a:solidFill>
          <a:latin typeface="Tahoma" pitchFamily="34" charset="0"/>
        </a:defRPr>
      </a:lvl9pPr>
    </p:titleStyle>
    <p:bodyStyle>
      <a:lvl1pPr marL="361950" indent="-361950" algn="l" rtl="0" fontAlgn="base">
        <a:spcBef>
          <a:spcPct val="50000"/>
        </a:spcBef>
        <a:spcAft>
          <a:spcPct val="0"/>
        </a:spcAft>
        <a:buSzPct val="105000"/>
        <a:buFont typeface="Wingdings" pitchFamily="2" charset="2"/>
        <a:buChar char="§"/>
        <a:defRPr sz="2400">
          <a:solidFill>
            <a:schemeClr val="tx1"/>
          </a:solidFill>
          <a:latin typeface="+mn-lt"/>
          <a:ea typeface="+mn-ea"/>
          <a:cs typeface="+mn-cs"/>
        </a:defRPr>
      </a:lvl1pPr>
      <a:lvl2pPr marL="990600" indent="-276225" algn="l" rtl="0" fontAlgn="base">
        <a:spcBef>
          <a:spcPct val="50000"/>
        </a:spcBef>
        <a:spcAft>
          <a:spcPct val="0"/>
        </a:spcAft>
        <a:buFont typeface="Tahoma" pitchFamily="34" charset="0"/>
        <a:buChar char="̶"/>
        <a:defRPr>
          <a:solidFill>
            <a:schemeClr val="tx1"/>
          </a:solidFill>
          <a:latin typeface="+mn-lt"/>
        </a:defRPr>
      </a:lvl2pPr>
      <a:lvl3pPr marL="1704975" indent="-266700" algn="l" rtl="0" fontAlgn="base">
        <a:spcBef>
          <a:spcPct val="0"/>
        </a:spcBef>
        <a:spcAft>
          <a:spcPct val="0"/>
        </a:spcAft>
        <a:buChar char="•"/>
        <a:defRPr>
          <a:solidFill>
            <a:schemeClr val="tx1"/>
          </a:solidFill>
          <a:latin typeface="+mn-lt"/>
        </a:defRPr>
      </a:lvl3pPr>
      <a:lvl4pPr marL="2333625" indent="-180975" algn="l" rtl="0" fontAlgn="base">
        <a:spcBef>
          <a:spcPct val="0"/>
        </a:spcBef>
        <a:spcAft>
          <a:spcPct val="0"/>
        </a:spcAft>
        <a:buFont typeface="Tahoma" pitchFamily="34" charset="0"/>
        <a:buChar char="̶"/>
        <a:defRPr sz="1400">
          <a:solidFill>
            <a:schemeClr val="tx1"/>
          </a:solidFill>
          <a:latin typeface="+mn-lt"/>
        </a:defRPr>
      </a:lvl4pPr>
      <a:lvl5pPr marL="3048000" indent="-180975" algn="l" rtl="0" fontAlgn="base">
        <a:spcBef>
          <a:spcPct val="0"/>
        </a:spcBef>
        <a:spcAft>
          <a:spcPct val="0"/>
        </a:spcAft>
        <a:buFont typeface="Tahoma" pitchFamily="34" charset="0"/>
        <a:buChar char="̶"/>
        <a:defRPr sz="1400">
          <a:solidFill>
            <a:schemeClr val="tx1"/>
          </a:solidFill>
          <a:latin typeface="+mn-lt"/>
        </a:defRPr>
      </a:lvl5pPr>
      <a:lvl6pPr marL="3505200" indent="-180975" algn="l" rtl="0" fontAlgn="base">
        <a:spcBef>
          <a:spcPct val="0"/>
        </a:spcBef>
        <a:spcAft>
          <a:spcPct val="0"/>
        </a:spcAft>
        <a:buFont typeface="Tahoma" pitchFamily="34" charset="0"/>
        <a:buChar char="̶"/>
        <a:defRPr sz="1400">
          <a:solidFill>
            <a:schemeClr val="tx1"/>
          </a:solidFill>
          <a:latin typeface="+mn-lt"/>
        </a:defRPr>
      </a:lvl6pPr>
      <a:lvl7pPr marL="3962400" indent="-180975" algn="l" rtl="0" fontAlgn="base">
        <a:spcBef>
          <a:spcPct val="0"/>
        </a:spcBef>
        <a:spcAft>
          <a:spcPct val="0"/>
        </a:spcAft>
        <a:buFont typeface="Tahoma" pitchFamily="34" charset="0"/>
        <a:buChar char="̶"/>
        <a:defRPr sz="1400">
          <a:solidFill>
            <a:schemeClr val="tx1"/>
          </a:solidFill>
          <a:latin typeface="+mn-lt"/>
        </a:defRPr>
      </a:lvl7pPr>
      <a:lvl8pPr marL="4419600" indent="-180975" algn="l" rtl="0" fontAlgn="base">
        <a:spcBef>
          <a:spcPct val="0"/>
        </a:spcBef>
        <a:spcAft>
          <a:spcPct val="0"/>
        </a:spcAft>
        <a:buFont typeface="Tahoma" pitchFamily="34" charset="0"/>
        <a:buChar char="̶"/>
        <a:defRPr sz="1400">
          <a:solidFill>
            <a:schemeClr val="tx1"/>
          </a:solidFill>
          <a:latin typeface="+mn-lt"/>
        </a:defRPr>
      </a:lvl8pPr>
      <a:lvl9pPr marL="4876800" indent="-180975" algn="l" rtl="0" fontAlgn="base">
        <a:spcBef>
          <a:spcPct val="0"/>
        </a:spcBef>
        <a:spcAft>
          <a:spcPct val="0"/>
        </a:spcAft>
        <a:buFont typeface="Tahoma" pitchFamily="34" charset="0"/>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8.jpeg"/><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9.e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0.e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1.e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2.e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3.emf"/></Relationships>
</file>

<file path=ppt/slides/_rels/slide7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15.wmf"/></Relationships>
</file>

<file path=ppt/slides/_rels/slide7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8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9.emf"/><Relationship Id="rId4" Type="http://schemas.openxmlformats.org/officeDocument/2006/relationships/oleObject" Target="../embeddings/oleObject7.bin"/></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20.emf"/></Relationships>
</file>

<file path=ppt/slides/_rels/slide8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www.chicagopolice.org/ps/list.aspx" TargetMode="External"/><Relationship Id="rId2" Type="http://schemas.openxmlformats.org/officeDocument/2006/relationships/hyperlink" Target="http://www.nsopr.gov/"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24.emf"/></Relationships>
</file>

<file path=ppt/slides/_rels/slide92.xml.rels><?xml version="1.0" encoding="UTF-8" standalone="yes"?>
<Relationships xmlns="http://schemas.openxmlformats.org/package/2006/relationships"><Relationship Id="rId2" Type="http://schemas.openxmlformats.org/officeDocument/2006/relationships/hyperlink" Target="http://www.jstor.org/stable/10.1086/658485" TargetMode="External"/><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25.emf"/></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54" name="Rectangle 6"/>
          <p:cNvSpPr>
            <a:spLocks noChangeArrowheads="1"/>
          </p:cNvSpPr>
          <p:nvPr/>
        </p:nvSpPr>
        <p:spPr bwMode="auto">
          <a:xfrm>
            <a:off x="0" y="404813"/>
            <a:ext cx="9144000" cy="6858000"/>
          </a:xfrm>
          <a:prstGeom prst="rect">
            <a:avLst/>
          </a:prstGeom>
          <a:gradFill rotWithShape="1">
            <a:gsLst>
              <a:gs pos="0">
                <a:srgbClr val="98BEF6">
                  <a:alpha val="14000"/>
                </a:srgbClr>
              </a:gs>
              <a:gs pos="100000">
                <a:srgbClr val="6565FF"/>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053" name="Rectangle 5"/>
          <p:cNvSpPr>
            <a:spLocks noChangeArrowheads="1"/>
          </p:cNvSpPr>
          <p:nvPr/>
        </p:nvSpPr>
        <p:spPr bwMode="auto">
          <a:xfrm>
            <a:off x="0" y="6165850"/>
            <a:ext cx="9144000" cy="287338"/>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051" name="Rectangle 3"/>
          <p:cNvSpPr>
            <a:spLocks noGrp="1" noChangeArrowheads="1"/>
          </p:cNvSpPr>
          <p:nvPr>
            <p:ph type="subTitle" idx="1"/>
          </p:nvPr>
        </p:nvSpPr>
        <p:spPr>
          <a:xfrm>
            <a:off x="1331913" y="4868863"/>
            <a:ext cx="6400800" cy="1008062"/>
          </a:xfrm>
        </p:spPr>
        <p:txBody>
          <a:bodyPr/>
          <a:lstStyle/>
          <a:p>
            <a:pPr>
              <a:lnSpc>
                <a:spcPct val="80000"/>
              </a:lnSpc>
            </a:pPr>
            <a:r>
              <a:rPr lang="de-AT" sz="1400" b="1" dirty="0"/>
              <a:t>Sexuologische Basiskompetenzen – Modul 1</a:t>
            </a:r>
          </a:p>
          <a:p>
            <a:pPr>
              <a:lnSpc>
                <a:spcPct val="80000"/>
              </a:lnSpc>
            </a:pPr>
            <a:r>
              <a:rPr lang="de-AT" sz="2000" b="1" dirty="0"/>
              <a:t>ÖGS-Sexualakademie</a:t>
            </a:r>
          </a:p>
          <a:p>
            <a:pPr>
              <a:lnSpc>
                <a:spcPct val="80000"/>
              </a:lnSpc>
            </a:pPr>
            <a:r>
              <a:rPr lang="de-AT" sz="1400" b="1" dirty="0" smtClean="0"/>
              <a:t>04.10</a:t>
            </a:r>
            <a:r>
              <a:rPr lang="de-AT" sz="1400" b="1" dirty="0" smtClean="0"/>
              <a:t>. </a:t>
            </a:r>
            <a:r>
              <a:rPr lang="de-AT" sz="1400" b="1" dirty="0" smtClean="0"/>
              <a:t>2013 </a:t>
            </a:r>
            <a:r>
              <a:rPr lang="de-AT" sz="1400" b="1" dirty="0"/>
              <a:t>(Wien)</a:t>
            </a:r>
          </a:p>
          <a:p>
            <a:pPr>
              <a:lnSpc>
                <a:spcPct val="80000"/>
              </a:lnSpc>
            </a:pPr>
            <a:r>
              <a:rPr lang="de-AT" sz="1200" b="1" dirty="0"/>
              <a:t>	</a:t>
            </a:r>
          </a:p>
        </p:txBody>
      </p:sp>
      <p:sp>
        <p:nvSpPr>
          <p:cNvPr id="2059" name="Text Box 11"/>
          <p:cNvSpPr txBox="1">
            <a:spLocks noChangeArrowheads="1"/>
          </p:cNvSpPr>
          <p:nvPr/>
        </p:nvSpPr>
        <p:spPr bwMode="auto">
          <a:xfrm>
            <a:off x="3132138" y="1844675"/>
            <a:ext cx="2879725"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sz="2000" b="1">
                <a:solidFill>
                  <a:srgbClr val="000066"/>
                </a:solidFill>
              </a:rPr>
              <a:t>Helmut Graupner</a:t>
            </a:r>
          </a:p>
        </p:txBody>
      </p:sp>
      <p:sp>
        <p:nvSpPr>
          <p:cNvPr id="2062" name="WordArt 14"/>
          <p:cNvSpPr>
            <a:spLocks noChangeArrowheads="1" noChangeShapeType="1" noTextEdit="1"/>
          </p:cNvSpPr>
          <p:nvPr/>
        </p:nvSpPr>
        <p:spPr bwMode="auto">
          <a:xfrm>
            <a:off x="1477963" y="2708275"/>
            <a:ext cx="6262687" cy="1047750"/>
          </a:xfrm>
          <a:prstGeom prst="rect">
            <a:avLst/>
          </a:prstGeom>
        </p:spPr>
        <p:txBody>
          <a:bodyPr wrap="none" fromWordArt="1">
            <a:prstTxWarp prst="textPlain">
              <a:avLst>
                <a:gd name="adj" fmla="val 50000"/>
              </a:avLst>
            </a:prstTxWarp>
          </a:bodyPr>
          <a:lstStyle/>
          <a:p>
            <a:pPr algn="ctr"/>
            <a:r>
              <a:rPr lang="de-DE" sz="3600" b="1" kern="10" dirty="0">
                <a:ln w="9525">
                  <a:solidFill>
                    <a:schemeClr val="tx1"/>
                  </a:solidFill>
                  <a:round/>
                  <a:headEnd/>
                  <a:tailEnd/>
                </a:ln>
                <a:gradFill rotWithShape="0">
                  <a:gsLst>
                    <a:gs pos="0">
                      <a:srgbClr val="000000"/>
                    </a:gs>
                    <a:gs pos="50000">
                      <a:srgbClr val="000066"/>
                    </a:gs>
                    <a:gs pos="100000">
                      <a:srgbClr val="000000"/>
                    </a:gs>
                  </a:gsLst>
                  <a:lin ang="5400000" scaled="1"/>
                </a:gradFill>
                <a:effectLst>
                  <a:prstShdw prst="shdw13" dist="53882" dir="18900000">
                    <a:srgbClr val="7393F9">
                      <a:alpha val="50000"/>
                    </a:srgbClr>
                  </a:prstShdw>
                </a:effectLst>
                <a:latin typeface="Aunchanted Expanded Bold"/>
              </a:rPr>
              <a:t>Sexualität &amp; Recht</a:t>
            </a:r>
          </a:p>
        </p:txBody>
      </p:sp>
      <p:sp>
        <p:nvSpPr>
          <p:cNvPr id="2063" name="Text Box 15"/>
          <p:cNvSpPr txBox="1">
            <a:spLocks noChangeArrowheads="1"/>
          </p:cNvSpPr>
          <p:nvPr/>
        </p:nvSpPr>
        <p:spPr bwMode="auto">
          <a:xfrm>
            <a:off x="0" y="6092825"/>
            <a:ext cx="9144000" cy="29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sz="2000">
                <a:effectLst>
                  <a:outerShdw blurRad="38100" dist="38100" dir="2700000" algn="tl">
                    <a:srgbClr val="C0C0C0"/>
                  </a:outerShdw>
                </a:effectLst>
              </a:rPr>
              <a:t>www.graupner.at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62"/>
                                        </p:tgtEl>
                                        <p:attrNameLst>
                                          <p:attrName>style.visibility</p:attrName>
                                        </p:attrNameLst>
                                      </p:cBhvr>
                                      <p:to>
                                        <p:strVal val="visible"/>
                                      </p:to>
                                    </p:set>
                                    <p:animEffect transition="in" filter="fade">
                                      <p:cBhvr>
                                        <p:cTn id="7" dur="2000"/>
                                        <p:tgtEl>
                                          <p:spTgt spid="2062"/>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059"/>
                                        </p:tgtEl>
                                        <p:attrNameLst>
                                          <p:attrName>style.visibility</p:attrName>
                                        </p:attrNameLst>
                                      </p:cBhvr>
                                      <p:to>
                                        <p:strVal val="visible"/>
                                      </p:to>
                                    </p:set>
                                    <p:animEffect transition="in" filter="fade">
                                      <p:cBhvr>
                                        <p:cTn id="11" dur="2000"/>
                                        <p:tgtEl>
                                          <p:spTgt spid="205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051">
                                            <p:txEl>
                                              <p:pRg st="0" end="0"/>
                                            </p:txEl>
                                          </p:spTgt>
                                        </p:tgtEl>
                                        <p:attrNameLst>
                                          <p:attrName>style.visibility</p:attrName>
                                        </p:attrNameLst>
                                      </p:cBhvr>
                                      <p:to>
                                        <p:strVal val="visible"/>
                                      </p:to>
                                    </p:set>
                                    <p:animEffect transition="in" filter="fade">
                                      <p:cBhvr>
                                        <p:cTn id="14" dur="2000"/>
                                        <p:tgtEl>
                                          <p:spTgt spid="2051">
                                            <p:txEl>
                                              <p:pRg st="0" end="0"/>
                                            </p:txEl>
                                          </p:spTgt>
                                        </p:tgtEl>
                                      </p:cBhvr>
                                    </p:animEffect>
                                  </p:childTnLst>
                                </p:cTn>
                              </p:par>
                            </p:childTnLst>
                          </p:cTn>
                        </p:par>
                        <p:par>
                          <p:cTn id="15" fill="hold" nodeType="afterGroup">
                            <p:stCondLst>
                              <p:cond delay="4000"/>
                            </p:stCondLst>
                            <p:childTnLst>
                              <p:par>
                                <p:cTn id="16" presetID="10" presetClass="entr" presetSubtype="0" fill="hold" grpId="0" nodeType="afterEffect">
                                  <p:stCondLst>
                                    <p:cond delay="0"/>
                                  </p:stCondLst>
                                  <p:childTnLst>
                                    <p:set>
                                      <p:cBhvr>
                                        <p:cTn id="17" dur="1" fill="hold">
                                          <p:stCondLst>
                                            <p:cond delay="0"/>
                                          </p:stCondLst>
                                        </p:cTn>
                                        <p:tgtEl>
                                          <p:spTgt spid="2051">
                                            <p:txEl>
                                              <p:pRg st="1" end="1"/>
                                            </p:txEl>
                                          </p:spTgt>
                                        </p:tgtEl>
                                        <p:attrNameLst>
                                          <p:attrName>style.visibility</p:attrName>
                                        </p:attrNameLst>
                                      </p:cBhvr>
                                      <p:to>
                                        <p:strVal val="visible"/>
                                      </p:to>
                                    </p:set>
                                    <p:animEffect transition="in" filter="fade">
                                      <p:cBhvr>
                                        <p:cTn id="18" dur="2000"/>
                                        <p:tgtEl>
                                          <p:spTgt spid="2051">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51">
                                            <p:txEl>
                                              <p:pRg st="2" end="2"/>
                                            </p:txEl>
                                          </p:spTgt>
                                        </p:tgtEl>
                                        <p:attrNameLst>
                                          <p:attrName>style.visibility</p:attrName>
                                        </p:attrNameLst>
                                      </p:cBhvr>
                                      <p:to>
                                        <p:strVal val="visible"/>
                                      </p:to>
                                    </p:set>
                                    <p:animEffect transition="in" filter="fade">
                                      <p:cBhvr>
                                        <p:cTn id="21" dur="2000"/>
                                        <p:tgtEl>
                                          <p:spTgt spid="2051">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51">
                                            <p:txEl>
                                              <p:pRg st="3" end="3"/>
                                            </p:txEl>
                                          </p:spTgt>
                                        </p:tgtEl>
                                        <p:attrNameLst>
                                          <p:attrName>style.visibility</p:attrName>
                                        </p:attrNameLst>
                                      </p:cBhvr>
                                      <p:to>
                                        <p:strVal val="visible"/>
                                      </p:to>
                                    </p:set>
                                    <p:animEffect transition="in" filter="fade">
                                      <p:cBhvr>
                                        <p:cTn id="24" dur="2000"/>
                                        <p:tgtEl>
                                          <p:spTgt spid="20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uiExpand="1" build="p"/>
      <p:bldP spid="2059" grpId="0"/>
      <p:bldP spid="206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293" name="Group 5"/>
          <p:cNvGrpSpPr>
            <a:grpSpLocks/>
          </p:cNvGrpSpPr>
          <p:nvPr/>
        </p:nvGrpSpPr>
        <p:grpSpPr bwMode="auto">
          <a:xfrm>
            <a:off x="0" y="0"/>
            <a:ext cx="9144000" cy="6858000"/>
            <a:chOff x="0" y="0"/>
            <a:chExt cx="5760" cy="4320"/>
          </a:xfrm>
        </p:grpSpPr>
        <p:sp>
          <p:nvSpPr>
            <p:cNvPr id="140294" name="Rectangle 6"/>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0295" name="Rectangle 7"/>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0296" name="Text Box 8"/>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140291" name="Rectangle 3"/>
          <p:cNvSpPr>
            <a:spLocks noGrp="1" noChangeArrowheads="1"/>
          </p:cNvSpPr>
          <p:nvPr>
            <p:ph type="body" idx="1"/>
          </p:nvPr>
        </p:nvSpPr>
        <p:spPr>
          <a:xfrm>
            <a:off x="323850" y="692150"/>
            <a:ext cx="8570913" cy="5761038"/>
          </a:xfrm>
        </p:spPr>
        <p:txBody>
          <a:bodyPr/>
          <a:lstStyle/>
          <a:p>
            <a:r>
              <a:rPr lang="de-DE" sz="2800"/>
              <a:t>Diskriminierung auf Grund sexueller Orientierung</a:t>
            </a:r>
          </a:p>
          <a:p>
            <a:endParaRPr lang="de-DE" sz="2800"/>
          </a:p>
          <a:p>
            <a:pPr lvl="1"/>
            <a:r>
              <a:rPr lang="de-DE" sz="2400"/>
              <a:t>ist inakzeptabel</a:t>
            </a:r>
          </a:p>
          <a:p>
            <a:pPr lvl="1"/>
            <a:r>
              <a:rPr lang="de-DE" sz="2400"/>
              <a:t>ebenso schwerwiegend wie Diskriminierung auf Grund von Rasse, ethnischer Herkunft, Religion und Geschlecht</a:t>
            </a:r>
          </a:p>
          <a:p>
            <a:pPr lvl="1"/>
            <a:r>
              <a:rPr lang="de-DE" sz="2400"/>
              <a:t>Differenzierung bedarf besonders schwerwiegender Gründe </a:t>
            </a:r>
          </a:p>
          <a:p>
            <a:pPr lvl="1"/>
            <a:endParaRPr lang="en-GB" sz="2400" i="1"/>
          </a:p>
          <a:p>
            <a:pPr>
              <a:buFontTx/>
              <a:buNone/>
            </a:pPr>
            <a:r>
              <a:rPr lang="en-GB" sz="2200" i="1"/>
              <a:t>    (Lustig-Prean &amp; Beckett vs. UK</a:t>
            </a:r>
            <a:r>
              <a:rPr lang="en-GB" sz="2200"/>
              <a:t> 1999; </a:t>
            </a:r>
            <a:r>
              <a:rPr lang="en-GB" sz="2200" i="1"/>
              <a:t>Smith &amp; Grady vs. UK </a:t>
            </a:r>
            <a:r>
              <a:rPr lang="en-GB" sz="2200"/>
              <a:t>1999; </a:t>
            </a:r>
            <a:r>
              <a:rPr lang="en-GB" sz="2200" i="1"/>
              <a:t>Salgueiro</a:t>
            </a:r>
            <a:r>
              <a:rPr lang="en-GB" sz="2200"/>
              <a:t> </a:t>
            </a:r>
            <a:r>
              <a:rPr lang="en-GB" sz="2200" i="1"/>
              <a:t>da Silva Mouta vs. Portugal</a:t>
            </a:r>
            <a:r>
              <a:rPr lang="en-GB" sz="2200"/>
              <a:t> 1999;</a:t>
            </a:r>
            <a:r>
              <a:rPr lang="en-GB" sz="2200" i="1"/>
              <a:t> L. &amp; V. vs Austria </a:t>
            </a:r>
            <a:r>
              <a:rPr lang="en-GB" sz="2200"/>
              <a:t>2003, </a:t>
            </a:r>
            <a:r>
              <a:rPr lang="en-GB" sz="2200" i="1"/>
              <a:t>S.L. vs Austria </a:t>
            </a:r>
            <a:r>
              <a:rPr lang="en-GB" sz="2200"/>
              <a:t>2003, </a:t>
            </a:r>
            <a:r>
              <a:rPr lang="en-GB" sz="2200" i="1"/>
              <a:t>E.B. vs France</a:t>
            </a:r>
            <a:r>
              <a:rPr lang="en-GB" sz="2200"/>
              <a:t> 2008, </a:t>
            </a:r>
            <a:r>
              <a:rPr lang="en-GB" sz="2200" i="1"/>
              <a:t>Kozak vs Poland</a:t>
            </a:r>
            <a:r>
              <a:rPr lang="en-GB" sz="2200"/>
              <a:t> 2010, </a:t>
            </a:r>
            <a:r>
              <a:rPr lang="en-GB" sz="2200" i="1"/>
              <a:t>P.B. &amp; J.S. vs Austria</a:t>
            </a:r>
            <a:r>
              <a:rPr lang="en-GB" sz="2200"/>
              <a:t> 2010, </a:t>
            </a:r>
            <a:r>
              <a:rPr lang="en-GB" sz="2200" i="1"/>
              <a:t>J.M. vs UK</a:t>
            </a:r>
            <a:r>
              <a:rPr lang="en-GB" sz="2200"/>
              <a:t> 2010)</a:t>
            </a:r>
            <a:endParaRPr lang="de-AT" sz="22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animEffect transition="in" filter="fade">
                                      <p:cBhvr>
                                        <p:cTn id="7" dur="1000"/>
                                        <p:tgtEl>
                                          <p:spTgt spid="140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0291">
                                            <p:txEl>
                                              <p:pRg st="2" end="2"/>
                                            </p:txEl>
                                          </p:spTgt>
                                        </p:tgtEl>
                                        <p:attrNameLst>
                                          <p:attrName>style.visibility</p:attrName>
                                        </p:attrNameLst>
                                      </p:cBhvr>
                                      <p:to>
                                        <p:strVal val="visible"/>
                                      </p:to>
                                    </p:set>
                                    <p:animEffect transition="in" filter="fade">
                                      <p:cBhvr>
                                        <p:cTn id="12" dur="1000"/>
                                        <p:tgtEl>
                                          <p:spTgt spid="14029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0291">
                                            <p:txEl>
                                              <p:pRg st="3" end="3"/>
                                            </p:txEl>
                                          </p:spTgt>
                                        </p:tgtEl>
                                        <p:attrNameLst>
                                          <p:attrName>style.visibility</p:attrName>
                                        </p:attrNameLst>
                                      </p:cBhvr>
                                      <p:to>
                                        <p:strVal val="visible"/>
                                      </p:to>
                                    </p:set>
                                    <p:animEffect transition="in" filter="fade">
                                      <p:cBhvr>
                                        <p:cTn id="17" dur="1000"/>
                                        <p:tgtEl>
                                          <p:spTgt spid="14029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0291">
                                            <p:txEl>
                                              <p:pRg st="4" end="4"/>
                                            </p:txEl>
                                          </p:spTgt>
                                        </p:tgtEl>
                                        <p:attrNameLst>
                                          <p:attrName>style.visibility</p:attrName>
                                        </p:attrNameLst>
                                      </p:cBhvr>
                                      <p:to>
                                        <p:strVal val="visible"/>
                                      </p:to>
                                    </p:set>
                                    <p:animEffect transition="in" filter="fade">
                                      <p:cBhvr>
                                        <p:cTn id="22" dur="1000"/>
                                        <p:tgtEl>
                                          <p:spTgt spid="140291">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0291">
                                            <p:txEl>
                                              <p:pRg st="6" end="6"/>
                                            </p:txEl>
                                          </p:spTgt>
                                        </p:tgtEl>
                                        <p:attrNameLst>
                                          <p:attrName>style.visibility</p:attrName>
                                        </p:attrNameLst>
                                      </p:cBhvr>
                                      <p:to>
                                        <p:strVal val="visible"/>
                                      </p:to>
                                    </p:set>
                                    <p:animEffect transition="in" filter="fade">
                                      <p:cBhvr>
                                        <p:cTn id="25" dur="1000"/>
                                        <p:tgtEl>
                                          <p:spTgt spid="1402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1318" name="Group 6"/>
          <p:cNvGrpSpPr>
            <a:grpSpLocks/>
          </p:cNvGrpSpPr>
          <p:nvPr/>
        </p:nvGrpSpPr>
        <p:grpSpPr bwMode="auto">
          <a:xfrm>
            <a:off x="0" y="0"/>
            <a:ext cx="9144000" cy="6858000"/>
            <a:chOff x="0" y="0"/>
            <a:chExt cx="5760" cy="4320"/>
          </a:xfrm>
        </p:grpSpPr>
        <p:sp>
          <p:nvSpPr>
            <p:cNvPr id="141319" name="Rectangle 7"/>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1320" name="Rectangle 8"/>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1321" name="Text Box 9"/>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141315" name="Rectangle 3"/>
          <p:cNvSpPr>
            <a:spLocks noGrp="1" noChangeArrowheads="1"/>
          </p:cNvSpPr>
          <p:nvPr>
            <p:ph type="body" idx="1"/>
          </p:nvPr>
        </p:nvSpPr>
        <p:spPr>
          <a:xfrm>
            <a:off x="576263" y="476250"/>
            <a:ext cx="8567737" cy="6192838"/>
          </a:xfrm>
        </p:spPr>
        <p:txBody>
          <a:bodyPr/>
          <a:lstStyle/>
          <a:p>
            <a:pPr marL="457200" indent="-457200">
              <a:lnSpc>
                <a:spcPct val="90000"/>
              </a:lnSpc>
            </a:pPr>
            <a:r>
              <a:rPr lang="de-DE" sz="2800"/>
              <a:t>Nicht bloß negative Rechte auf Freiheit von staatlichen Eingriffen </a:t>
            </a:r>
          </a:p>
          <a:p>
            <a:pPr marL="457200" indent="-457200">
              <a:lnSpc>
                <a:spcPct val="90000"/>
              </a:lnSpc>
              <a:buFontTx/>
              <a:buNone/>
            </a:pPr>
            <a:r>
              <a:rPr lang="de-DE" sz="2800"/>
              <a:t>sondern auch</a:t>
            </a:r>
          </a:p>
          <a:p>
            <a:pPr marL="457200" indent="-457200">
              <a:lnSpc>
                <a:spcPct val="90000"/>
              </a:lnSpc>
            </a:pPr>
            <a:r>
              <a:rPr lang="de-DE" sz="2800"/>
              <a:t>positive Rechte auf (aktiven) Schutz dieser Rechte, gegenüber dem Staat wie auch gegenüber anderen Individuen.</a:t>
            </a:r>
          </a:p>
          <a:p>
            <a:pPr marL="457200" indent="-457200">
              <a:lnSpc>
                <a:spcPct val="90000"/>
              </a:lnSpc>
              <a:buFontTx/>
              <a:buNone/>
            </a:pPr>
            <a:endParaRPr lang="de-DE" sz="2800"/>
          </a:p>
          <a:p>
            <a:pPr marL="457200" indent="-457200">
              <a:lnSpc>
                <a:spcPct val="90000"/>
              </a:lnSpc>
            </a:pPr>
            <a:r>
              <a:rPr lang="de-DE" sz="2800"/>
              <a:t>Verpflichtung des Staates zu aktivem Tätigwerden bei Beeinträchtigung des Rechts auf freie Entfaltung und Entwicklung der eigenen Persönlichkeit, und auf Aufnahme und Führung zwischenmenschlicher Beziehungen</a:t>
            </a:r>
            <a:endParaRPr lang="de-DE" sz="2800" i="1"/>
          </a:p>
          <a:p>
            <a:pPr marL="457200" indent="-457200">
              <a:lnSpc>
                <a:spcPct val="90000"/>
              </a:lnSpc>
              <a:buFontTx/>
              <a:buNone/>
            </a:pPr>
            <a:r>
              <a:rPr lang="de-DE" sz="2800" i="1"/>
              <a:t>(Zehnalová &amp; Zehnal vs. CZ </a:t>
            </a:r>
            <a:r>
              <a:rPr lang="de-DE" sz="2800"/>
              <a:t>2002</a:t>
            </a:r>
            <a:r>
              <a:rPr lang="de-DE" sz="2800" i="1"/>
              <a:t>)</a:t>
            </a:r>
            <a:r>
              <a:rPr lang="de-AT" sz="3600"/>
              <a:t>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1315">
                                            <p:txEl>
                                              <p:pRg st="0" end="0"/>
                                            </p:txEl>
                                          </p:spTgt>
                                        </p:tgtEl>
                                        <p:attrNameLst>
                                          <p:attrName>style.visibility</p:attrName>
                                        </p:attrNameLst>
                                      </p:cBhvr>
                                      <p:to>
                                        <p:strVal val="visible"/>
                                      </p:to>
                                    </p:set>
                                    <p:animEffect transition="in" filter="fade">
                                      <p:cBhvr>
                                        <p:cTn id="7" dur="1000"/>
                                        <p:tgtEl>
                                          <p:spTgt spid="141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1315">
                                            <p:txEl>
                                              <p:pRg st="1" end="1"/>
                                            </p:txEl>
                                          </p:spTgt>
                                        </p:tgtEl>
                                        <p:attrNameLst>
                                          <p:attrName>style.visibility</p:attrName>
                                        </p:attrNameLst>
                                      </p:cBhvr>
                                      <p:to>
                                        <p:strVal val="visible"/>
                                      </p:to>
                                    </p:set>
                                    <p:animEffect transition="in" filter="fade">
                                      <p:cBhvr>
                                        <p:cTn id="12" dur="1000"/>
                                        <p:tgtEl>
                                          <p:spTgt spid="141315">
                                            <p:txEl>
                                              <p:pRg st="1" end="1"/>
                                            </p:txEl>
                                          </p:spTgt>
                                        </p:tgtEl>
                                      </p:cBhvr>
                                    </p:animEffect>
                                  </p:childTnLst>
                                </p:cTn>
                              </p:par>
                            </p:childTnLst>
                          </p:cTn>
                        </p:par>
                        <p:par>
                          <p:cTn id="13" fill="hold" nodeType="after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1315">
                                            <p:txEl>
                                              <p:pRg st="2" end="2"/>
                                            </p:txEl>
                                          </p:spTgt>
                                        </p:tgtEl>
                                        <p:attrNameLst>
                                          <p:attrName>style.visibility</p:attrName>
                                        </p:attrNameLst>
                                      </p:cBhvr>
                                      <p:to>
                                        <p:strVal val="visible"/>
                                      </p:to>
                                    </p:set>
                                    <p:animEffect transition="in" filter="fade">
                                      <p:cBhvr>
                                        <p:cTn id="16" dur="1000"/>
                                        <p:tgtEl>
                                          <p:spTgt spid="141315">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1315">
                                            <p:txEl>
                                              <p:pRg st="4" end="4"/>
                                            </p:txEl>
                                          </p:spTgt>
                                        </p:tgtEl>
                                        <p:attrNameLst>
                                          <p:attrName>style.visibility</p:attrName>
                                        </p:attrNameLst>
                                      </p:cBhvr>
                                      <p:to>
                                        <p:strVal val="visible"/>
                                      </p:to>
                                    </p:set>
                                    <p:animEffect transition="in" filter="fade">
                                      <p:cBhvr>
                                        <p:cTn id="21" dur="1000"/>
                                        <p:tgtEl>
                                          <p:spTgt spid="141315">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1315">
                                            <p:txEl>
                                              <p:pRg st="5" end="5"/>
                                            </p:txEl>
                                          </p:spTgt>
                                        </p:tgtEl>
                                        <p:attrNameLst>
                                          <p:attrName>style.visibility</p:attrName>
                                        </p:attrNameLst>
                                      </p:cBhvr>
                                      <p:to>
                                        <p:strVal val="visible"/>
                                      </p:to>
                                    </p:set>
                                    <p:animEffect transition="in" filter="fade">
                                      <p:cBhvr>
                                        <p:cTn id="24" dur="1000"/>
                                        <p:tgtEl>
                                          <p:spTgt spid="1413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7090" name="Group 2"/>
          <p:cNvGrpSpPr>
            <a:grpSpLocks/>
          </p:cNvGrpSpPr>
          <p:nvPr/>
        </p:nvGrpSpPr>
        <p:grpSpPr bwMode="auto">
          <a:xfrm>
            <a:off x="0" y="0"/>
            <a:ext cx="9144000" cy="6858000"/>
            <a:chOff x="0" y="0"/>
            <a:chExt cx="5760" cy="4320"/>
          </a:xfrm>
        </p:grpSpPr>
        <p:sp>
          <p:nvSpPr>
            <p:cNvPr id="217091"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17092"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17093"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17094" name="Rectangle 6"/>
          <p:cNvSpPr>
            <a:spLocks noGrp="1" noChangeArrowheads="1"/>
          </p:cNvSpPr>
          <p:nvPr>
            <p:ph type="title"/>
          </p:nvPr>
        </p:nvSpPr>
        <p:spPr>
          <a:xfrm>
            <a:off x="395288" y="765175"/>
            <a:ext cx="8229600" cy="1143000"/>
          </a:xfrm>
        </p:spPr>
        <p:txBody>
          <a:bodyPr/>
          <a:lstStyle/>
          <a:p>
            <a:r>
              <a:rPr lang="de-AT" b="1">
                <a:solidFill>
                  <a:srgbClr val="000076"/>
                </a:solidFill>
                <a:effectLst>
                  <a:outerShdw blurRad="38100" dist="38100" dir="2700000" algn="tl">
                    <a:srgbClr val="C0C0C0"/>
                  </a:outerShdw>
                </a:effectLst>
              </a:rPr>
              <a:t>Homosexualität</a:t>
            </a:r>
          </a:p>
        </p:txBody>
      </p:sp>
      <p:sp>
        <p:nvSpPr>
          <p:cNvPr id="217095" name="Rectangle 7"/>
          <p:cNvSpPr>
            <a:spLocks noGrp="1" noChangeArrowheads="1"/>
          </p:cNvSpPr>
          <p:nvPr>
            <p:ph type="body" idx="1"/>
          </p:nvPr>
        </p:nvSpPr>
        <p:spPr>
          <a:xfrm>
            <a:off x="252413" y="2492375"/>
            <a:ext cx="8642350" cy="2232025"/>
          </a:xfrm>
        </p:spPr>
        <p:txBody>
          <a:bodyPr/>
          <a:lstStyle/>
          <a:p>
            <a:pPr>
              <a:buFontTx/>
              <a:buNone/>
            </a:pPr>
            <a:r>
              <a:rPr lang="de-DE" sz="2800" b="1"/>
              <a:t>1787	</a:t>
            </a:r>
            <a:r>
              <a:rPr lang="de-DE" sz="2800"/>
              <a:t>	Aufhebung der Todesstrafe für 				homosexuelle Kontakte als erstes Land 			der Welt 		</a:t>
            </a:r>
          </a:p>
          <a:p>
            <a:pPr>
              <a:buFontTx/>
              <a:buNone/>
            </a:pPr>
            <a:r>
              <a:rPr lang="de-DE" sz="2800"/>
              <a:t>			(stattdessen bis 1 Monat Zwangsarbeit)</a:t>
            </a:r>
            <a:endParaRPr lang="de-AT" sz="28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7094"/>
                                        </p:tgtEl>
                                        <p:attrNameLst>
                                          <p:attrName>style.visibility</p:attrName>
                                        </p:attrNameLst>
                                      </p:cBhvr>
                                      <p:to>
                                        <p:strVal val="visible"/>
                                      </p:to>
                                    </p:set>
                                    <p:animEffect transition="in" filter="fade">
                                      <p:cBhvr>
                                        <p:cTn id="7" dur="1000"/>
                                        <p:tgtEl>
                                          <p:spTgt spid="217094"/>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17095">
                                            <p:txEl>
                                              <p:pRg st="0" end="0"/>
                                            </p:txEl>
                                          </p:spTgt>
                                        </p:tgtEl>
                                        <p:attrNameLst>
                                          <p:attrName>style.visibility</p:attrName>
                                        </p:attrNameLst>
                                      </p:cBhvr>
                                      <p:to>
                                        <p:strVal val="visible"/>
                                      </p:to>
                                    </p:set>
                                    <p:animEffect transition="in" filter="fade">
                                      <p:cBhvr>
                                        <p:cTn id="11" dur="2000"/>
                                        <p:tgtEl>
                                          <p:spTgt spid="217095">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17095">
                                            <p:txEl>
                                              <p:pRg st="1" end="1"/>
                                            </p:txEl>
                                          </p:spTgt>
                                        </p:tgtEl>
                                        <p:attrNameLst>
                                          <p:attrName>style.visibility</p:attrName>
                                        </p:attrNameLst>
                                      </p:cBhvr>
                                      <p:to>
                                        <p:strVal val="visible"/>
                                      </p:to>
                                    </p:set>
                                    <p:animEffect transition="in" filter="fade">
                                      <p:cBhvr>
                                        <p:cTn id="14" dur="2000"/>
                                        <p:tgtEl>
                                          <p:spTgt spid="2170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4" grpId="0"/>
      <p:bldP spid="21709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0162" name="Group 2"/>
          <p:cNvGrpSpPr>
            <a:grpSpLocks/>
          </p:cNvGrpSpPr>
          <p:nvPr/>
        </p:nvGrpSpPr>
        <p:grpSpPr bwMode="auto">
          <a:xfrm>
            <a:off x="0" y="0"/>
            <a:ext cx="9144000" cy="6858000"/>
            <a:chOff x="0" y="0"/>
            <a:chExt cx="5760" cy="4320"/>
          </a:xfrm>
        </p:grpSpPr>
        <p:sp>
          <p:nvSpPr>
            <p:cNvPr id="220163"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20164"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20165"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20166" name="Rectangle 6"/>
          <p:cNvSpPr>
            <a:spLocks noGrp="1" noChangeArrowheads="1"/>
          </p:cNvSpPr>
          <p:nvPr>
            <p:ph type="body" idx="1"/>
          </p:nvPr>
        </p:nvSpPr>
        <p:spPr>
          <a:xfrm>
            <a:off x="468313" y="2133600"/>
            <a:ext cx="8229600" cy="2908300"/>
          </a:xfrm>
        </p:spPr>
        <p:txBody>
          <a:bodyPr/>
          <a:lstStyle/>
          <a:p>
            <a:pPr>
              <a:buFontTx/>
              <a:buNone/>
            </a:pPr>
            <a:r>
              <a:rPr lang="de-DE" b="1"/>
              <a:t>1803</a:t>
            </a:r>
            <a:r>
              <a:rPr lang="de-DE"/>
              <a:t> 	Anhebung der Strafe auf 1 Jahr 		schwerer Kerker</a:t>
            </a:r>
          </a:p>
          <a:p>
            <a:endParaRPr lang="de-DE"/>
          </a:p>
          <a:p>
            <a:pPr>
              <a:buFontTx/>
              <a:buNone/>
            </a:pPr>
            <a:r>
              <a:rPr lang="de-DE" b="1"/>
              <a:t>1852	</a:t>
            </a:r>
            <a:r>
              <a:rPr lang="de-DE" sz="2800"/>
              <a:t>	</a:t>
            </a:r>
            <a:r>
              <a:rPr lang="de-DE"/>
              <a:t>Anhebung der Strafe auf 1 bis 5 		Jahre schwerer Kerker</a:t>
            </a:r>
            <a:r>
              <a:rPr lang="de-AT"/>
              <a:t>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0166">
                                            <p:txEl>
                                              <p:pRg st="0" end="0"/>
                                            </p:txEl>
                                          </p:spTgt>
                                        </p:tgtEl>
                                        <p:attrNameLst>
                                          <p:attrName>style.visibility</p:attrName>
                                        </p:attrNameLst>
                                      </p:cBhvr>
                                      <p:to>
                                        <p:strVal val="visible"/>
                                      </p:to>
                                    </p:set>
                                    <p:animEffect transition="in" filter="fade">
                                      <p:cBhvr>
                                        <p:cTn id="7" dur="1000"/>
                                        <p:tgtEl>
                                          <p:spTgt spid="2201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0166">
                                            <p:txEl>
                                              <p:pRg st="2" end="2"/>
                                            </p:txEl>
                                          </p:spTgt>
                                        </p:tgtEl>
                                        <p:attrNameLst>
                                          <p:attrName>style.visibility</p:attrName>
                                        </p:attrNameLst>
                                      </p:cBhvr>
                                      <p:to>
                                        <p:strVal val="visible"/>
                                      </p:to>
                                    </p:set>
                                    <p:animEffect transition="in" filter="fade">
                                      <p:cBhvr>
                                        <p:cTn id="12" dur="1000"/>
                                        <p:tgtEl>
                                          <p:spTgt spid="22016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9858" name="Group 2"/>
          <p:cNvGrpSpPr>
            <a:grpSpLocks/>
          </p:cNvGrpSpPr>
          <p:nvPr/>
        </p:nvGrpSpPr>
        <p:grpSpPr bwMode="auto">
          <a:xfrm>
            <a:off x="0" y="0"/>
            <a:ext cx="9144000" cy="6858000"/>
            <a:chOff x="0" y="0"/>
            <a:chExt cx="5760" cy="4320"/>
          </a:xfrm>
        </p:grpSpPr>
        <p:sp>
          <p:nvSpPr>
            <p:cNvPr id="249859"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9860"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9861"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49862" name="Rectangle 6"/>
          <p:cNvSpPr>
            <a:spLocks noGrp="1" noChangeArrowheads="1"/>
          </p:cNvSpPr>
          <p:nvPr>
            <p:ph type="body" idx="1"/>
          </p:nvPr>
        </p:nvSpPr>
        <p:spPr>
          <a:xfrm>
            <a:off x="468313" y="1844675"/>
            <a:ext cx="8229600" cy="3557588"/>
          </a:xfrm>
        </p:spPr>
        <p:txBody>
          <a:bodyPr/>
          <a:lstStyle/>
          <a:p>
            <a:pPr algn="ctr">
              <a:buFontTx/>
              <a:buNone/>
            </a:pPr>
            <a:r>
              <a:rPr lang="de-DE" sz="3600" b="1">
                <a:effectLst>
                  <a:outerShdw blurRad="38100" dist="38100" dir="2700000" algn="tl">
                    <a:srgbClr val="C0C0C0"/>
                  </a:outerShdw>
                </a:effectLst>
              </a:rPr>
              <a:t>Französische Revolution</a:t>
            </a:r>
          </a:p>
          <a:p>
            <a:pPr algn="ctr">
              <a:buFontTx/>
              <a:buNone/>
            </a:pPr>
            <a:endParaRPr lang="de-DE" sz="3600" b="1">
              <a:effectLst>
                <a:outerShdw blurRad="38100" dist="38100" dir="2700000" algn="tl">
                  <a:srgbClr val="C0C0C0"/>
                </a:outerShdw>
              </a:effectLst>
            </a:endParaRPr>
          </a:p>
          <a:p>
            <a:pPr algn="ctr">
              <a:buFontTx/>
              <a:buNone/>
            </a:pPr>
            <a:r>
              <a:rPr lang="de-DE" sz="3600" b="1">
                <a:effectLst>
                  <a:outerShdw blurRad="38100" dist="38100" dir="2700000" algn="tl">
                    <a:srgbClr val="C0C0C0"/>
                  </a:outerShdw>
                </a:effectLst>
              </a:rPr>
              <a:t>Russische Revolution</a:t>
            </a:r>
          </a:p>
          <a:p>
            <a:pPr algn="ctr">
              <a:buFontTx/>
              <a:buNone/>
            </a:pPr>
            <a:endParaRPr lang="de-DE" sz="3600" b="1">
              <a:effectLst>
                <a:outerShdw blurRad="38100" dist="38100" dir="2700000" algn="tl">
                  <a:srgbClr val="C0C0C0"/>
                </a:outerShdw>
              </a:effectLst>
            </a:endParaRPr>
          </a:p>
          <a:p>
            <a:pPr algn="ctr">
              <a:buFontTx/>
              <a:buNone/>
            </a:pPr>
            <a:r>
              <a:rPr lang="de-DE" sz="3600" b="1">
                <a:effectLst>
                  <a:outerShdw blurRad="38100" dist="38100" dir="2700000" algn="tl">
                    <a:srgbClr val="C0C0C0"/>
                  </a:outerShdw>
                </a:effectLst>
              </a:rPr>
              <a:t>Sexuelle Revolution</a:t>
            </a:r>
            <a:r>
              <a:rPr lang="de-DE"/>
              <a:t> </a:t>
            </a:r>
            <a:endParaRPr lang="de-AT"/>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9862">
                                            <p:txEl>
                                              <p:pRg st="0" end="0"/>
                                            </p:txEl>
                                          </p:spTgt>
                                        </p:tgtEl>
                                        <p:attrNameLst>
                                          <p:attrName>style.visibility</p:attrName>
                                        </p:attrNameLst>
                                      </p:cBhvr>
                                      <p:to>
                                        <p:strVal val="visible"/>
                                      </p:to>
                                    </p:set>
                                    <p:animEffect transition="in" filter="fade">
                                      <p:cBhvr>
                                        <p:cTn id="7" dur="1000"/>
                                        <p:tgtEl>
                                          <p:spTgt spid="2498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9862">
                                            <p:txEl>
                                              <p:pRg st="2" end="2"/>
                                            </p:txEl>
                                          </p:spTgt>
                                        </p:tgtEl>
                                        <p:attrNameLst>
                                          <p:attrName>style.visibility</p:attrName>
                                        </p:attrNameLst>
                                      </p:cBhvr>
                                      <p:to>
                                        <p:strVal val="visible"/>
                                      </p:to>
                                    </p:set>
                                    <p:animEffect transition="in" filter="fade">
                                      <p:cBhvr>
                                        <p:cTn id="12" dur="1000"/>
                                        <p:tgtEl>
                                          <p:spTgt spid="24986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9862">
                                            <p:txEl>
                                              <p:pRg st="4" end="4"/>
                                            </p:txEl>
                                          </p:spTgt>
                                        </p:tgtEl>
                                        <p:attrNameLst>
                                          <p:attrName>style.visibility</p:attrName>
                                        </p:attrNameLst>
                                      </p:cBhvr>
                                      <p:to>
                                        <p:strVal val="visible"/>
                                      </p:to>
                                    </p:set>
                                    <p:animEffect transition="in" filter="fade">
                                      <p:cBhvr>
                                        <p:cTn id="17" dur="1000"/>
                                        <p:tgtEl>
                                          <p:spTgt spid="2498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6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0882" name="Group 2"/>
          <p:cNvGrpSpPr>
            <a:grpSpLocks/>
          </p:cNvGrpSpPr>
          <p:nvPr/>
        </p:nvGrpSpPr>
        <p:grpSpPr bwMode="auto">
          <a:xfrm>
            <a:off x="0" y="0"/>
            <a:ext cx="9144000" cy="6858000"/>
            <a:chOff x="0" y="0"/>
            <a:chExt cx="5760" cy="4320"/>
          </a:xfrm>
        </p:grpSpPr>
        <p:sp>
          <p:nvSpPr>
            <p:cNvPr id="250883"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50884"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50885"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pic>
        <p:nvPicPr>
          <p:cNvPr id="25088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692150"/>
            <a:ext cx="8207375"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1186" name="Group 2"/>
          <p:cNvGrpSpPr>
            <a:grpSpLocks/>
          </p:cNvGrpSpPr>
          <p:nvPr/>
        </p:nvGrpSpPr>
        <p:grpSpPr bwMode="auto">
          <a:xfrm>
            <a:off x="0" y="0"/>
            <a:ext cx="9144000" cy="6858000"/>
            <a:chOff x="0" y="0"/>
            <a:chExt cx="5760" cy="4320"/>
          </a:xfrm>
        </p:grpSpPr>
        <p:sp>
          <p:nvSpPr>
            <p:cNvPr id="221187"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21188"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21189"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21190" name="Rectangle 6"/>
          <p:cNvSpPr>
            <a:spLocks noGrp="1" noChangeArrowheads="1"/>
          </p:cNvSpPr>
          <p:nvPr>
            <p:ph type="title"/>
          </p:nvPr>
        </p:nvSpPr>
        <p:spPr>
          <a:xfrm>
            <a:off x="323850" y="476250"/>
            <a:ext cx="8820150" cy="1143000"/>
          </a:xfrm>
          <a:solidFill>
            <a:schemeClr val="bg1">
              <a:alpha val="16000"/>
            </a:schemeClr>
          </a:solidFill>
          <a:ln/>
        </p:spPr>
        <p:txBody>
          <a:bodyPr/>
          <a:lstStyle/>
          <a:p>
            <a:pPr algn="l"/>
            <a:r>
              <a:rPr lang="de-DE" sz="2800" b="1">
                <a:solidFill>
                  <a:srgbClr val="000099"/>
                </a:solidFill>
                <a:effectLst>
                  <a:outerShdw blurRad="38100" dist="38100" dir="2700000" algn="tl">
                    <a:srgbClr val="C0C0C0"/>
                  </a:outerShdw>
                </a:effectLst>
              </a:rPr>
              <a:t>1971</a:t>
            </a:r>
            <a:r>
              <a:rPr lang="de-DE" sz="2800">
                <a:solidFill>
                  <a:srgbClr val="000099"/>
                </a:solidFill>
                <a:effectLst>
                  <a:outerShdw blurRad="38100" dist="38100" dir="2700000" algn="tl">
                    <a:srgbClr val="C0C0C0"/>
                  </a:outerShdw>
                </a:effectLst>
              </a:rPr>
              <a:t>	Aufhebung des Totalverbots und Einführung 	von vier Sonderstrafbestimmungen</a:t>
            </a:r>
            <a:endParaRPr lang="de-AT" sz="2800">
              <a:solidFill>
                <a:srgbClr val="000099"/>
              </a:solidFill>
              <a:effectLst>
                <a:outerShdw blurRad="38100" dist="38100" dir="2700000" algn="tl">
                  <a:srgbClr val="C0C0C0"/>
                </a:outerShdw>
              </a:effectLst>
            </a:endParaRPr>
          </a:p>
        </p:txBody>
      </p:sp>
      <p:sp>
        <p:nvSpPr>
          <p:cNvPr id="221191" name="Rectangle 7"/>
          <p:cNvSpPr>
            <a:spLocks noGrp="1" noChangeArrowheads="1"/>
          </p:cNvSpPr>
          <p:nvPr>
            <p:ph type="body" idx="1"/>
          </p:nvPr>
        </p:nvSpPr>
        <p:spPr>
          <a:xfrm>
            <a:off x="395288" y="1844675"/>
            <a:ext cx="8424862" cy="4525963"/>
          </a:xfrm>
        </p:spPr>
        <p:txBody>
          <a:bodyPr/>
          <a:lstStyle/>
          <a:p>
            <a:pPr>
              <a:lnSpc>
                <a:spcPct val="80000"/>
              </a:lnSpc>
            </a:pPr>
            <a:r>
              <a:rPr lang="de-DE" sz="2200"/>
              <a:t>„Gleichgeschlechtliche Unzucht mit Jugendlichen“ (§ 209 StGB) - </a:t>
            </a:r>
            <a:r>
              <a:rPr lang="de-DE" sz="2200" i="1"/>
              <a:t>6 Monate bis 5 Jahre</a:t>
            </a:r>
          </a:p>
          <a:p>
            <a:pPr>
              <a:lnSpc>
                <a:spcPct val="80000"/>
              </a:lnSpc>
              <a:buFontTx/>
              <a:buNone/>
            </a:pPr>
            <a:endParaRPr lang="de-DE" sz="2200"/>
          </a:p>
          <a:p>
            <a:pPr>
              <a:lnSpc>
                <a:spcPct val="80000"/>
              </a:lnSpc>
            </a:pPr>
            <a:r>
              <a:rPr lang="de-DE" sz="2200"/>
              <a:t>„Gewerbsmäßige gleichgeschlechtliche Unzucht“ (§ 210 StGB)</a:t>
            </a:r>
          </a:p>
          <a:p>
            <a:pPr>
              <a:lnSpc>
                <a:spcPct val="80000"/>
              </a:lnSpc>
              <a:buFontTx/>
              <a:buNone/>
            </a:pPr>
            <a:r>
              <a:rPr lang="de-DE" sz="2200"/>
              <a:t>	- </a:t>
            </a:r>
            <a:r>
              <a:rPr lang="de-DE" sz="2200" i="1"/>
              <a:t>bis 2 Jahre</a:t>
            </a:r>
          </a:p>
          <a:p>
            <a:pPr>
              <a:lnSpc>
                <a:spcPct val="80000"/>
              </a:lnSpc>
              <a:buFontTx/>
              <a:buNone/>
            </a:pPr>
            <a:endParaRPr lang="de-DE" sz="2200"/>
          </a:p>
          <a:p>
            <a:pPr>
              <a:lnSpc>
                <a:spcPct val="80000"/>
              </a:lnSpc>
            </a:pPr>
            <a:r>
              <a:rPr lang="de-DE" sz="2200"/>
              <a:t>„Werbung für Unzucht mit Personen des gleichen Geschlechts oder mit Tieren“ (§ 220 StGB) - </a:t>
            </a:r>
            <a:r>
              <a:rPr lang="de-DE" sz="2200" i="1"/>
              <a:t>bis 6 Monate</a:t>
            </a:r>
          </a:p>
          <a:p>
            <a:pPr>
              <a:lnSpc>
                <a:spcPct val="80000"/>
              </a:lnSpc>
            </a:pPr>
            <a:endParaRPr lang="de-DE" sz="2200"/>
          </a:p>
          <a:p>
            <a:pPr>
              <a:lnSpc>
                <a:spcPct val="80000"/>
              </a:lnSpc>
            </a:pPr>
            <a:r>
              <a:rPr lang="de-DE" sz="2200"/>
              <a:t>„Verbindungen zur Begünstigung gleichgeschlechtlicher Unzucht“  (§ 221 StGB) - </a:t>
            </a:r>
            <a:r>
              <a:rPr lang="de-DE" sz="2200" i="1"/>
              <a:t>bis 6 Monate</a:t>
            </a:r>
            <a:r>
              <a:rPr lang="de-DE" sz="2200"/>
              <a:t> </a:t>
            </a:r>
          </a:p>
          <a:p>
            <a:pPr>
              <a:lnSpc>
                <a:spcPct val="80000"/>
              </a:lnSpc>
            </a:pPr>
            <a:endParaRPr lang="de-DE" sz="2200"/>
          </a:p>
          <a:p>
            <a:pPr>
              <a:lnSpc>
                <a:spcPct val="80000"/>
              </a:lnSpc>
            </a:pPr>
            <a:r>
              <a:rPr lang="de-DE" sz="2200"/>
              <a:t>Pornografie</a:t>
            </a:r>
            <a:endParaRPr lang="de-AT" sz="22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1190"/>
                                        </p:tgtEl>
                                        <p:attrNameLst>
                                          <p:attrName>style.visibility</p:attrName>
                                        </p:attrNameLst>
                                      </p:cBhvr>
                                      <p:to>
                                        <p:strVal val="visible"/>
                                      </p:to>
                                    </p:set>
                                    <p:animEffect transition="in" filter="fade">
                                      <p:cBhvr>
                                        <p:cTn id="7" dur="1000"/>
                                        <p:tgtEl>
                                          <p:spTgt spid="2211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1191">
                                            <p:txEl>
                                              <p:pRg st="0" end="0"/>
                                            </p:txEl>
                                          </p:spTgt>
                                        </p:tgtEl>
                                        <p:attrNameLst>
                                          <p:attrName>style.visibility</p:attrName>
                                        </p:attrNameLst>
                                      </p:cBhvr>
                                      <p:to>
                                        <p:strVal val="visible"/>
                                      </p:to>
                                    </p:set>
                                    <p:animEffect transition="in" filter="fade">
                                      <p:cBhvr>
                                        <p:cTn id="12" dur="1000"/>
                                        <p:tgtEl>
                                          <p:spTgt spid="22119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1191">
                                            <p:txEl>
                                              <p:pRg st="2" end="2"/>
                                            </p:txEl>
                                          </p:spTgt>
                                        </p:tgtEl>
                                        <p:attrNameLst>
                                          <p:attrName>style.visibility</p:attrName>
                                        </p:attrNameLst>
                                      </p:cBhvr>
                                      <p:to>
                                        <p:strVal val="visible"/>
                                      </p:to>
                                    </p:set>
                                    <p:animEffect transition="in" filter="fade">
                                      <p:cBhvr>
                                        <p:cTn id="17" dur="1000"/>
                                        <p:tgtEl>
                                          <p:spTgt spid="221191">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21191">
                                            <p:txEl>
                                              <p:pRg st="3" end="3"/>
                                            </p:txEl>
                                          </p:spTgt>
                                        </p:tgtEl>
                                        <p:attrNameLst>
                                          <p:attrName>style.visibility</p:attrName>
                                        </p:attrNameLst>
                                      </p:cBhvr>
                                      <p:to>
                                        <p:strVal val="visible"/>
                                      </p:to>
                                    </p:set>
                                    <p:animEffect transition="in" filter="fade">
                                      <p:cBhvr>
                                        <p:cTn id="20" dur="1000"/>
                                        <p:tgtEl>
                                          <p:spTgt spid="221191">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21191">
                                            <p:txEl>
                                              <p:pRg st="5" end="5"/>
                                            </p:txEl>
                                          </p:spTgt>
                                        </p:tgtEl>
                                        <p:attrNameLst>
                                          <p:attrName>style.visibility</p:attrName>
                                        </p:attrNameLst>
                                      </p:cBhvr>
                                      <p:to>
                                        <p:strVal val="visible"/>
                                      </p:to>
                                    </p:set>
                                    <p:animEffect transition="in" filter="fade">
                                      <p:cBhvr>
                                        <p:cTn id="25" dur="1000"/>
                                        <p:tgtEl>
                                          <p:spTgt spid="221191">
                                            <p:txEl>
                                              <p:pRg st="5" end="5"/>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21191">
                                            <p:txEl>
                                              <p:pRg st="7" end="7"/>
                                            </p:txEl>
                                          </p:spTgt>
                                        </p:tgtEl>
                                        <p:attrNameLst>
                                          <p:attrName>style.visibility</p:attrName>
                                        </p:attrNameLst>
                                      </p:cBhvr>
                                      <p:to>
                                        <p:strVal val="visible"/>
                                      </p:to>
                                    </p:set>
                                    <p:animEffect transition="in" filter="fade">
                                      <p:cBhvr>
                                        <p:cTn id="30" dur="1000"/>
                                        <p:tgtEl>
                                          <p:spTgt spid="221191">
                                            <p:txEl>
                                              <p:pRg st="7" end="7"/>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21191">
                                            <p:txEl>
                                              <p:pRg st="9" end="9"/>
                                            </p:txEl>
                                          </p:spTgt>
                                        </p:tgtEl>
                                        <p:attrNameLst>
                                          <p:attrName>style.visibility</p:attrName>
                                        </p:attrNameLst>
                                      </p:cBhvr>
                                      <p:to>
                                        <p:strVal val="visible"/>
                                      </p:to>
                                    </p:set>
                                    <p:animEffect transition="in" filter="fade">
                                      <p:cBhvr>
                                        <p:cTn id="35" dur="1000"/>
                                        <p:tgtEl>
                                          <p:spTgt spid="22119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90" grpId="0" animBg="1"/>
      <p:bldP spid="22119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2210" name="Group 2"/>
          <p:cNvGrpSpPr>
            <a:grpSpLocks/>
          </p:cNvGrpSpPr>
          <p:nvPr/>
        </p:nvGrpSpPr>
        <p:grpSpPr bwMode="auto">
          <a:xfrm>
            <a:off x="0" y="0"/>
            <a:ext cx="9144000" cy="6858000"/>
            <a:chOff x="0" y="0"/>
            <a:chExt cx="5760" cy="4320"/>
          </a:xfrm>
        </p:grpSpPr>
        <p:sp>
          <p:nvSpPr>
            <p:cNvPr id="222211"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22212"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22213"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22214" name="Rectangle 6"/>
          <p:cNvSpPr>
            <a:spLocks noGrp="1" noChangeArrowheads="1"/>
          </p:cNvSpPr>
          <p:nvPr>
            <p:ph type="body" idx="1"/>
          </p:nvPr>
        </p:nvSpPr>
        <p:spPr>
          <a:xfrm>
            <a:off x="576263" y="476250"/>
            <a:ext cx="8567737" cy="6192838"/>
          </a:xfrm>
        </p:spPr>
        <p:txBody>
          <a:bodyPr/>
          <a:lstStyle/>
          <a:p>
            <a:pPr marL="457200" indent="-457200">
              <a:lnSpc>
                <a:spcPct val="80000"/>
              </a:lnSpc>
              <a:buFontTx/>
              <a:buNone/>
            </a:pPr>
            <a:r>
              <a:rPr lang="de-DE" sz="2400" b="1"/>
              <a:t>1989</a:t>
            </a:r>
            <a:r>
              <a:rPr lang="de-DE" sz="2400"/>
              <a:t>	Aufhebung des Verbots der männlich-				homosexuellen Prostitution (§ 210 StGB)</a:t>
            </a:r>
          </a:p>
          <a:p>
            <a:pPr marL="457200" indent="-457200">
              <a:lnSpc>
                <a:spcPct val="80000"/>
              </a:lnSpc>
              <a:buFontTx/>
              <a:buNone/>
            </a:pPr>
            <a:endParaRPr lang="de-DE" sz="2400"/>
          </a:p>
          <a:p>
            <a:pPr marL="457200" indent="-457200">
              <a:lnSpc>
                <a:spcPct val="80000"/>
              </a:lnSpc>
              <a:buFontTx/>
              <a:buNone/>
            </a:pPr>
            <a:r>
              <a:rPr lang="de-DE" sz="2400" b="1"/>
              <a:t>1989</a:t>
            </a:r>
            <a:r>
              <a:rPr lang="de-DE" sz="2400"/>
              <a:t>	Freigabe homosexueller Pornografie in Tirol und 		Vorarlberg </a:t>
            </a:r>
          </a:p>
          <a:p>
            <a:pPr marL="457200" indent="-457200">
              <a:lnSpc>
                <a:spcPct val="80000"/>
              </a:lnSpc>
              <a:buFontTx/>
              <a:buNone/>
            </a:pPr>
            <a:r>
              <a:rPr lang="de-DE" sz="2400"/>
              <a:t>		(OLG Innsbruck 13.09.1989, 7 Bs 332/89; LG 			Innsbruck 30.06.1989, 37 Vr 882/89, 37 Hv 			96/89)</a:t>
            </a:r>
          </a:p>
          <a:p>
            <a:pPr marL="457200" indent="-457200">
              <a:lnSpc>
                <a:spcPct val="80000"/>
              </a:lnSpc>
              <a:buFontTx/>
              <a:buNone/>
            </a:pPr>
            <a:endParaRPr lang="de-DE" sz="2400"/>
          </a:p>
          <a:p>
            <a:pPr marL="457200" indent="-457200">
              <a:lnSpc>
                <a:spcPct val="80000"/>
              </a:lnSpc>
              <a:buFontTx/>
              <a:buNone/>
            </a:pPr>
            <a:r>
              <a:rPr lang="de-DE" sz="2400" b="1"/>
              <a:t>1989</a:t>
            </a:r>
            <a:r>
              <a:rPr lang="de-DE" sz="2400"/>
              <a:t>	VfGH: § 209 nicht grundrechtswidrig (03.10.1989,        	G 227/88, 2/89)</a:t>
            </a:r>
          </a:p>
          <a:p>
            <a:pPr marL="457200" indent="-457200">
              <a:lnSpc>
                <a:spcPct val="80000"/>
              </a:lnSpc>
              <a:buFontTx/>
              <a:buNone/>
            </a:pPr>
            <a:endParaRPr lang="de-DE" sz="2400"/>
          </a:p>
          <a:p>
            <a:pPr marL="457200" indent="-457200">
              <a:lnSpc>
                <a:spcPct val="80000"/>
              </a:lnSpc>
              <a:buFontTx/>
              <a:buNone/>
            </a:pPr>
            <a:r>
              <a:rPr lang="de-DE" sz="2400" b="1"/>
              <a:t>1997</a:t>
            </a:r>
            <a:r>
              <a:rPr lang="de-DE" sz="2400"/>
              <a:t>	Aufhebung des Werbe- und Vereinsverbots (§§ 220, 	221 StGB)</a:t>
            </a:r>
          </a:p>
          <a:p>
            <a:pPr marL="457200" indent="-457200">
              <a:lnSpc>
                <a:spcPct val="80000"/>
              </a:lnSpc>
            </a:pPr>
            <a:endParaRPr lang="de-DE" sz="2400"/>
          </a:p>
          <a:p>
            <a:pPr marL="457200" indent="-457200">
              <a:lnSpc>
                <a:spcPct val="80000"/>
              </a:lnSpc>
              <a:buFontTx/>
              <a:buNone/>
            </a:pPr>
            <a:r>
              <a:rPr lang="de-DE" sz="2400" b="1"/>
              <a:t>2000</a:t>
            </a:r>
            <a:r>
              <a:rPr lang="de-DE" sz="2400"/>
              <a:t>	Freigabe homosexueller Pornografie im restlichen 	Bundesgebiet </a:t>
            </a:r>
          </a:p>
          <a:p>
            <a:pPr marL="457200" indent="-457200">
              <a:lnSpc>
                <a:spcPct val="80000"/>
              </a:lnSpc>
              <a:buFontTx/>
              <a:buNone/>
            </a:pPr>
            <a:r>
              <a:rPr lang="de-DE" sz="2400"/>
              <a:t>		(OLG Graz 24.11.2000, 9 Bs 304/00;)</a:t>
            </a:r>
            <a:r>
              <a:rPr lang="de-AT" sz="2400"/>
              <a:t>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2214">
                                            <p:txEl>
                                              <p:pRg st="0" end="0"/>
                                            </p:txEl>
                                          </p:spTgt>
                                        </p:tgtEl>
                                        <p:attrNameLst>
                                          <p:attrName>style.visibility</p:attrName>
                                        </p:attrNameLst>
                                      </p:cBhvr>
                                      <p:to>
                                        <p:strVal val="visible"/>
                                      </p:to>
                                    </p:set>
                                    <p:animEffect transition="in" filter="fade">
                                      <p:cBhvr>
                                        <p:cTn id="7" dur="1000"/>
                                        <p:tgtEl>
                                          <p:spTgt spid="2222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2214">
                                            <p:txEl>
                                              <p:pRg st="2" end="2"/>
                                            </p:txEl>
                                          </p:spTgt>
                                        </p:tgtEl>
                                        <p:attrNameLst>
                                          <p:attrName>style.visibility</p:attrName>
                                        </p:attrNameLst>
                                      </p:cBhvr>
                                      <p:to>
                                        <p:strVal val="visible"/>
                                      </p:to>
                                    </p:set>
                                    <p:animEffect transition="in" filter="fade">
                                      <p:cBhvr>
                                        <p:cTn id="12" dur="1000"/>
                                        <p:tgtEl>
                                          <p:spTgt spid="222214">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2214">
                                            <p:txEl>
                                              <p:pRg st="3" end="3"/>
                                            </p:txEl>
                                          </p:spTgt>
                                        </p:tgtEl>
                                        <p:attrNameLst>
                                          <p:attrName>style.visibility</p:attrName>
                                        </p:attrNameLst>
                                      </p:cBhvr>
                                      <p:to>
                                        <p:strVal val="visible"/>
                                      </p:to>
                                    </p:set>
                                    <p:animEffect transition="in" filter="fade">
                                      <p:cBhvr>
                                        <p:cTn id="15" dur="1000"/>
                                        <p:tgtEl>
                                          <p:spTgt spid="222214">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2214">
                                            <p:txEl>
                                              <p:pRg st="5" end="5"/>
                                            </p:txEl>
                                          </p:spTgt>
                                        </p:tgtEl>
                                        <p:attrNameLst>
                                          <p:attrName>style.visibility</p:attrName>
                                        </p:attrNameLst>
                                      </p:cBhvr>
                                      <p:to>
                                        <p:strVal val="visible"/>
                                      </p:to>
                                    </p:set>
                                    <p:animEffect transition="in" filter="fade">
                                      <p:cBhvr>
                                        <p:cTn id="20" dur="1000"/>
                                        <p:tgtEl>
                                          <p:spTgt spid="222214">
                                            <p:txEl>
                                              <p:pRg st="5" end="5"/>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22214">
                                            <p:txEl>
                                              <p:pRg st="7" end="7"/>
                                            </p:txEl>
                                          </p:spTgt>
                                        </p:tgtEl>
                                        <p:attrNameLst>
                                          <p:attrName>style.visibility</p:attrName>
                                        </p:attrNameLst>
                                      </p:cBhvr>
                                      <p:to>
                                        <p:strVal val="visible"/>
                                      </p:to>
                                    </p:set>
                                    <p:animEffect transition="in" filter="fade">
                                      <p:cBhvr>
                                        <p:cTn id="25" dur="1000"/>
                                        <p:tgtEl>
                                          <p:spTgt spid="222214">
                                            <p:txEl>
                                              <p:pRg st="7" end="7"/>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22214">
                                            <p:txEl>
                                              <p:pRg st="9" end="9"/>
                                            </p:txEl>
                                          </p:spTgt>
                                        </p:tgtEl>
                                        <p:attrNameLst>
                                          <p:attrName>style.visibility</p:attrName>
                                        </p:attrNameLst>
                                      </p:cBhvr>
                                      <p:to>
                                        <p:strVal val="visible"/>
                                      </p:to>
                                    </p:set>
                                    <p:animEffect transition="in" filter="fade">
                                      <p:cBhvr>
                                        <p:cTn id="30" dur="1000"/>
                                        <p:tgtEl>
                                          <p:spTgt spid="222214">
                                            <p:txEl>
                                              <p:pRg st="9" end="9"/>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2214">
                                            <p:txEl>
                                              <p:pRg st="10" end="10"/>
                                            </p:txEl>
                                          </p:spTgt>
                                        </p:tgtEl>
                                        <p:attrNameLst>
                                          <p:attrName>style.visibility</p:attrName>
                                        </p:attrNameLst>
                                      </p:cBhvr>
                                      <p:to>
                                        <p:strVal val="visible"/>
                                      </p:to>
                                    </p:set>
                                    <p:animEffect transition="in" filter="fade">
                                      <p:cBhvr>
                                        <p:cTn id="33" dur="1000"/>
                                        <p:tgtEl>
                                          <p:spTgt spid="22221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282" name="Group 2"/>
          <p:cNvGrpSpPr>
            <a:grpSpLocks/>
          </p:cNvGrpSpPr>
          <p:nvPr/>
        </p:nvGrpSpPr>
        <p:grpSpPr bwMode="auto">
          <a:xfrm>
            <a:off x="0" y="0"/>
            <a:ext cx="9144000" cy="6858000"/>
            <a:chOff x="0" y="0"/>
            <a:chExt cx="5760" cy="4320"/>
          </a:xfrm>
        </p:grpSpPr>
        <p:sp>
          <p:nvSpPr>
            <p:cNvPr id="225283"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25284"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25285"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25286" name="Rectangle 6"/>
          <p:cNvSpPr>
            <a:spLocks noGrp="1" noChangeArrowheads="1"/>
          </p:cNvSpPr>
          <p:nvPr>
            <p:ph type="body" idx="1"/>
          </p:nvPr>
        </p:nvSpPr>
        <p:spPr>
          <a:xfrm>
            <a:off x="468313" y="981075"/>
            <a:ext cx="8229600" cy="4968875"/>
          </a:xfrm>
        </p:spPr>
        <p:txBody>
          <a:bodyPr/>
          <a:lstStyle/>
          <a:p>
            <a:pPr marL="0" indent="0">
              <a:buFontTx/>
              <a:buNone/>
            </a:pPr>
            <a:r>
              <a:rPr lang="de-DE" sz="3600" b="1">
                <a:solidFill>
                  <a:srgbClr val="000099"/>
                </a:solidFill>
                <a:effectLst>
                  <a:outerShdw blurRad="38100" dist="38100" dir="2700000" algn="tl">
                    <a:srgbClr val="C0C0C0"/>
                  </a:outerShdw>
                </a:effectLst>
              </a:rPr>
              <a:t>Juni 2002</a:t>
            </a:r>
          </a:p>
          <a:p>
            <a:pPr marL="0" indent="0">
              <a:buFontTx/>
              <a:buNone/>
            </a:pPr>
            <a:r>
              <a:rPr lang="de-DE" b="1"/>
              <a:t>Verfassungsgerichtshof hebt § 209 auf</a:t>
            </a:r>
            <a:endParaRPr lang="de-DE" sz="3600" b="1">
              <a:solidFill>
                <a:srgbClr val="000099"/>
              </a:solidFill>
              <a:effectLst>
                <a:outerShdw blurRad="38100" dist="38100" dir="2700000" algn="tl">
                  <a:srgbClr val="C0C0C0"/>
                </a:outerShdw>
              </a:effectLst>
            </a:endParaRPr>
          </a:p>
          <a:p>
            <a:pPr marL="0" indent="0">
              <a:buFontTx/>
              <a:buNone/>
            </a:pPr>
            <a:endParaRPr lang="de-DE" sz="3600" b="1">
              <a:solidFill>
                <a:srgbClr val="000099"/>
              </a:solidFill>
              <a:effectLst>
                <a:outerShdw blurRad="38100" dist="38100" dir="2700000" algn="tl">
                  <a:srgbClr val="C0C0C0"/>
                </a:outerShdw>
              </a:effectLst>
            </a:endParaRPr>
          </a:p>
          <a:p>
            <a:pPr marL="0" indent="0">
              <a:buFontTx/>
              <a:buNone/>
            </a:pPr>
            <a:r>
              <a:rPr lang="de-DE" sz="3600" b="1">
                <a:solidFill>
                  <a:srgbClr val="000099"/>
                </a:solidFill>
                <a:effectLst>
                  <a:outerShdw blurRad="38100" dist="38100" dir="2700000" algn="tl">
                    <a:srgbClr val="C0C0C0"/>
                  </a:outerShdw>
                </a:effectLst>
              </a:rPr>
              <a:t>Weihnachten 2002</a:t>
            </a:r>
            <a:r>
              <a:rPr lang="de-DE" sz="3600"/>
              <a:t>	</a:t>
            </a:r>
            <a:endParaRPr lang="de-DE" sz="2400" b="1"/>
          </a:p>
          <a:p>
            <a:pPr marL="0" indent="0">
              <a:buFontTx/>
              <a:buNone/>
            </a:pPr>
            <a:r>
              <a:rPr lang="de-DE" b="1"/>
              <a:t>Letzter § 209-Häftling stirbt in einer Anstalt für geistig abnorme Rechtsbrecher</a:t>
            </a:r>
            <a:r>
              <a:rPr lang="de-DE"/>
              <a:t> </a:t>
            </a:r>
            <a:endParaRPr lang="de-AT"/>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5286">
                                            <p:txEl>
                                              <p:pRg st="0" end="0"/>
                                            </p:txEl>
                                          </p:spTgt>
                                        </p:tgtEl>
                                        <p:attrNameLst>
                                          <p:attrName>style.visibility</p:attrName>
                                        </p:attrNameLst>
                                      </p:cBhvr>
                                      <p:to>
                                        <p:strVal val="visible"/>
                                      </p:to>
                                    </p:set>
                                    <p:animEffect transition="in" filter="fade">
                                      <p:cBhvr>
                                        <p:cTn id="7" dur="2000"/>
                                        <p:tgtEl>
                                          <p:spTgt spid="22528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286">
                                            <p:txEl>
                                              <p:pRg st="1" end="1"/>
                                            </p:txEl>
                                          </p:spTgt>
                                        </p:tgtEl>
                                        <p:attrNameLst>
                                          <p:attrName>style.visibility</p:attrName>
                                        </p:attrNameLst>
                                      </p:cBhvr>
                                      <p:to>
                                        <p:strVal val="visible"/>
                                      </p:to>
                                    </p:set>
                                    <p:animEffect transition="in" filter="fade">
                                      <p:cBhvr>
                                        <p:cTn id="12" dur="2000"/>
                                        <p:tgtEl>
                                          <p:spTgt spid="22528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5286">
                                            <p:txEl>
                                              <p:pRg st="3" end="3"/>
                                            </p:txEl>
                                          </p:spTgt>
                                        </p:tgtEl>
                                        <p:attrNameLst>
                                          <p:attrName>style.visibility</p:attrName>
                                        </p:attrNameLst>
                                      </p:cBhvr>
                                      <p:to>
                                        <p:strVal val="visible"/>
                                      </p:to>
                                    </p:set>
                                    <p:animEffect transition="in" filter="fade">
                                      <p:cBhvr>
                                        <p:cTn id="17" dur="2000"/>
                                        <p:tgtEl>
                                          <p:spTgt spid="225286">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25286">
                                            <p:txEl>
                                              <p:pRg st="4" end="4"/>
                                            </p:txEl>
                                          </p:spTgt>
                                        </p:tgtEl>
                                        <p:attrNameLst>
                                          <p:attrName>style.visibility</p:attrName>
                                        </p:attrNameLst>
                                      </p:cBhvr>
                                      <p:to>
                                        <p:strVal val="visible"/>
                                      </p:to>
                                    </p:set>
                                    <p:animEffect transition="in" filter="fade">
                                      <p:cBhvr>
                                        <p:cTn id="20" dur="2000"/>
                                        <p:tgtEl>
                                          <p:spTgt spid="22528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7330" name="Group 2"/>
          <p:cNvGrpSpPr>
            <a:grpSpLocks/>
          </p:cNvGrpSpPr>
          <p:nvPr/>
        </p:nvGrpSpPr>
        <p:grpSpPr bwMode="auto">
          <a:xfrm>
            <a:off x="0" y="0"/>
            <a:ext cx="9144000" cy="6858000"/>
            <a:chOff x="0" y="0"/>
            <a:chExt cx="5760" cy="4320"/>
          </a:xfrm>
        </p:grpSpPr>
        <p:sp>
          <p:nvSpPr>
            <p:cNvPr id="227331"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27332"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27333"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27334" name="Rectangle 6"/>
          <p:cNvSpPr>
            <a:spLocks noGrp="1" noChangeArrowheads="1"/>
          </p:cNvSpPr>
          <p:nvPr>
            <p:ph type="body" idx="1"/>
          </p:nvPr>
        </p:nvSpPr>
        <p:spPr>
          <a:xfrm>
            <a:off x="179388" y="404813"/>
            <a:ext cx="8964612" cy="5832475"/>
          </a:xfrm>
        </p:spPr>
        <p:txBody>
          <a:bodyPr/>
          <a:lstStyle/>
          <a:p>
            <a:pPr marL="609600" indent="-609600">
              <a:buFontTx/>
              <a:buNone/>
            </a:pPr>
            <a:r>
              <a:rPr lang="de-DE" sz="2400" b="1"/>
              <a:t>2003</a:t>
            </a:r>
            <a:r>
              <a:rPr lang="de-DE" sz="2400"/>
              <a:t>	Löschung der erkennungsdienstlichen Daten und der 	Eintragungen im Kriminalpolizeilichen Aktenindex (Erlass 	der Generaldirektion für die öffentliche Sicherheit vom 	10.04.2003, 8181/421-II/BK/1/03; VO vom 12.08.2003, 	BGBl II 361/2003).</a:t>
            </a:r>
          </a:p>
          <a:p>
            <a:pPr marL="609600" indent="-609600">
              <a:buFontTx/>
              <a:buNone/>
            </a:pPr>
            <a:endParaRPr lang="de-DE" sz="2400"/>
          </a:p>
          <a:p>
            <a:pPr marL="609600" indent="-609600">
              <a:buFontTx/>
              <a:buNone/>
            </a:pPr>
            <a:r>
              <a:rPr lang="de-DE" sz="2400" b="1"/>
              <a:t>2003</a:t>
            </a:r>
            <a:r>
              <a:rPr lang="de-DE" sz="2400"/>
              <a:t>	OGH: auch im männlich-homosexuellen Bereich keine 	Rückwirkung des § 207b auf Kontakte vor dem 	14.08.2002 (OGH 11.11.2003, 11 Os 101/2003)</a:t>
            </a:r>
          </a:p>
          <a:p>
            <a:pPr marL="609600" indent="-609600">
              <a:buFontTx/>
              <a:buNone/>
            </a:pPr>
            <a:endParaRPr lang="de-DE" sz="2400"/>
          </a:p>
          <a:p>
            <a:pPr marL="609600" indent="-609600">
              <a:buFontTx/>
              <a:buNone/>
            </a:pPr>
            <a:r>
              <a:rPr lang="de-AT" sz="2400" b="1"/>
              <a:t>2004</a:t>
            </a:r>
            <a:r>
              <a:rPr lang="de-AT" sz="2400"/>
              <a:t>	</a:t>
            </a:r>
            <a:r>
              <a:rPr lang="de-DE" sz="2400"/>
              <a:t>VfGH &amp; VwGH: auch manuell verarbeitete Daten sind zu 	löschen (VfGH 30.11.2005, B 1158/03; VfGH 15.12.2005, 	B 1590/03; VfGH 26.01.2006, B 1581/03; VfGH 	26.01.2006, B 764/04; VwGH 19.12.2005, 2005/06/0140)</a:t>
            </a:r>
            <a:r>
              <a:rPr lang="de-AT" sz="2400"/>
              <a:t>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7334">
                                            <p:txEl>
                                              <p:pRg st="0" end="0"/>
                                            </p:txEl>
                                          </p:spTgt>
                                        </p:tgtEl>
                                        <p:attrNameLst>
                                          <p:attrName>style.visibility</p:attrName>
                                        </p:attrNameLst>
                                      </p:cBhvr>
                                      <p:to>
                                        <p:strVal val="visible"/>
                                      </p:to>
                                    </p:set>
                                    <p:animEffect transition="in" filter="fade">
                                      <p:cBhvr>
                                        <p:cTn id="7" dur="1000"/>
                                        <p:tgtEl>
                                          <p:spTgt spid="22733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7334">
                                            <p:txEl>
                                              <p:pRg st="2" end="2"/>
                                            </p:txEl>
                                          </p:spTgt>
                                        </p:tgtEl>
                                        <p:attrNameLst>
                                          <p:attrName>style.visibility</p:attrName>
                                        </p:attrNameLst>
                                      </p:cBhvr>
                                      <p:to>
                                        <p:strVal val="visible"/>
                                      </p:to>
                                    </p:set>
                                    <p:animEffect transition="in" filter="fade">
                                      <p:cBhvr>
                                        <p:cTn id="10" dur="1000"/>
                                        <p:tgtEl>
                                          <p:spTgt spid="227334">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7334">
                                            <p:txEl>
                                              <p:pRg st="4" end="4"/>
                                            </p:txEl>
                                          </p:spTgt>
                                        </p:tgtEl>
                                        <p:attrNameLst>
                                          <p:attrName>style.visibility</p:attrName>
                                        </p:attrNameLst>
                                      </p:cBhvr>
                                      <p:to>
                                        <p:strVal val="visible"/>
                                      </p:to>
                                    </p:set>
                                    <p:animEffect transition="in" filter="fade">
                                      <p:cBhvr>
                                        <p:cTn id="13" dur="1000"/>
                                        <p:tgtEl>
                                          <p:spTgt spid="2273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Rectangle 3"/>
          <p:cNvSpPr>
            <a:spLocks noGrp="1" noChangeArrowheads="1"/>
          </p:cNvSpPr>
          <p:nvPr>
            <p:ph type="body" idx="1"/>
          </p:nvPr>
        </p:nvSpPr>
        <p:spPr>
          <a:xfrm>
            <a:off x="457200" y="620713"/>
            <a:ext cx="8229600" cy="5505450"/>
          </a:xfrm>
        </p:spPr>
        <p:txBody>
          <a:bodyPr/>
          <a:lstStyle/>
          <a:p>
            <a:endParaRPr lang="de-DE"/>
          </a:p>
          <a:p>
            <a:r>
              <a:rPr lang="de-DE"/>
              <a:t>Was ist Recht?</a:t>
            </a:r>
          </a:p>
          <a:p>
            <a:endParaRPr lang="de-DE"/>
          </a:p>
          <a:p>
            <a:r>
              <a:rPr lang="de-DE"/>
              <a:t>Was ist Gerechtigkeit?</a:t>
            </a:r>
          </a:p>
          <a:p>
            <a:endParaRPr lang="de-DE"/>
          </a:p>
          <a:p>
            <a:r>
              <a:rPr lang="de-DE"/>
              <a:t>Was sind Menschen(Bürger)rechte?</a:t>
            </a:r>
          </a:p>
          <a:p>
            <a:pPr>
              <a:buFontTx/>
              <a:buNone/>
            </a:pPr>
            <a:r>
              <a:rPr lang="de-DE"/>
              <a:t>		</a:t>
            </a:r>
            <a:r>
              <a:rPr lang="de-DE" sz="2400"/>
              <a:t>-&gt; demokratisches Prinzip </a:t>
            </a:r>
          </a:p>
          <a:p>
            <a:pPr>
              <a:buFontTx/>
              <a:buNone/>
            </a:pPr>
            <a:r>
              <a:rPr lang="de-DE" sz="2400"/>
              <a:t>		-&gt; liberales Prinzip</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15043">
                                            <p:txEl>
                                              <p:pRg st="1" end="1"/>
                                            </p:txEl>
                                          </p:spTgt>
                                        </p:tgtEl>
                                        <p:attrNameLst>
                                          <p:attrName>style.visibility</p:attrName>
                                        </p:attrNameLst>
                                      </p:cBhvr>
                                      <p:to>
                                        <p:strVal val="visible"/>
                                      </p:to>
                                    </p:set>
                                    <p:animEffect transition="in" filter="fade">
                                      <p:cBhvr>
                                        <p:cTn id="7" dur="2000"/>
                                        <p:tgtEl>
                                          <p:spTgt spid="21504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15043">
                                            <p:txEl>
                                              <p:pRg st="3" end="3"/>
                                            </p:txEl>
                                          </p:spTgt>
                                        </p:tgtEl>
                                        <p:attrNameLst>
                                          <p:attrName>style.visibility</p:attrName>
                                        </p:attrNameLst>
                                      </p:cBhvr>
                                      <p:to>
                                        <p:strVal val="visible"/>
                                      </p:to>
                                    </p:set>
                                    <p:animEffect transition="in" filter="fade">
                                      <p:cBhvr>
                                        <p:cTn id="12" dur="2000"/>
                                        <p:tgtEl>
                                          <p:spTgt spid="21504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15043">
                                            <p:txEl>
                                              <p:pRg st="5" end="5"/>
                                            </p:txEl>
                                          </p:spTgt>
                                        </p:tgtEl>
                                        <p:attrNameLst>
                                          <p:attrName>style.visibility</p:attrName>
                                        </p:attrNameLst>
                                      </p:cBhvr>
                                      <p:to>
                                        <p:strVal val="visible"/>
                                      </p:to>
                                    </p:set>
                                    <p:animEffect transition="in" filter="fade">
                                      <p:cBhvr>
                                        <p:cTn id="17" dur="2000"/>
                                        <p:tgtEl>
                                          <p:spTgt spid="215043">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15043">
                                            <p:txEl>
                                              <p:pRg st="6" end="6"/>
                                            </p:txEl>
                                          </p:spTgt>
                                        </p:tgtEl>
                                        <p:attrNameLst>
                                          <p:attrName>style.visibility</p:attrName>
                                        </p:attrNameLst>
                                      </p:cBhvr>
                                      <p:to>
                                        <p:strVal val="visible"/>
                                      </p:to>
                                    </p:set>
                                    <p:animEffect transition="in" filter="fade">
                                      <p:cBhvr>
                                        <p:cTn id="22" dur="2000"/>
                                        <p:tgtEl>
                                          <p:spTgt spid="215043">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15043">
                                            <p:txEl>
                                              <p:pRg st="7" end="7"/>
                                            </p:txEl>
                                          </p:spTgt>
                                        </p:tgtEl>
                                        <p:attrNameLst>
                                          <p:attrName>style.visibility</p:attrName>
                                        </p:attrNameLst>
                                      </p:cBhvr>
                                      <p:to>
                                        <p:strVal val="visible"/>
                                      </p:to>
                                    </p:set>
                                    <p:animEffect transition="in" filter="fade">
                                      <p:cBhvr>
                                        <p:cTn id="27" dur="2000"/>
                                        <p:tgtEl>
                                          <p:spTgt spid="2150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8354" name="Group 2"/>
          <p:cNvGrpSpPr>
            <a:grpSpLocks/>
          </p:cNvGrpSpPr>
          <p:nvPr/>
        </p:nvGrpSpPr>
        <p:grpSpPr bwMode="auto">
          <a:xfrm>
            <a:off x="0" y="0"/>
            <a:ext cx="9144000" cy="6858000"/>
            <a:chOff x="0" y="0"/>
            <a:chExt cx="5760" cy="4320"/>
          </a:xfrm>
        </p:grpSpPr>
        <p:sp>
          <p:nvSpPr>
            <p:cNvPr id="228355"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28356"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28357"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28358" name="Rectangle 6"/>
          <p:cNvSpPr>
            <a:spLocks noGrp="1" noChangeArrowheads="1"/>
          </p:cNvSpPr>
          <p:nvPr>
            <p:ph type="body" idx="1"/>
          </p:nvPr>
        </p:nvSpPr>
        <p:spPr>
          <a:xfrm>
            <a:off x="468313" y="2060575"/>
            <a:ext cx="8229600" cy="2808288"/>
          </a:xfrm>
        </p:spPr>
        <p:txBody>
          <a:bodyPr/>
          <a:lstStyle/>
          <a:p>
            <a:pPr marL="0" indent="0" algn="ctr">
              <a:lnSpc>
                <a:spcPct val="90000"/>
              </a:lnSpc>
              <a:buFontTx/>
              <a:buNone/>
            </a:pPr>
            <a:r>
              <a:rPr lang="de-DE" sz="4800" b="1"/>
              <a:t>2005	</a:t>
            </a:r>
          </a:p>
          <a:p>
            <a:pPr marL="0" indent="0">
              <a:lnSpc>
                <a:spcPct val="90000"/>
              </a:lnSpc>
              <a:buFontTx/>
              <a:buNone/>
            </a:pPr>
            <a:r>
              <a:rPr lang="de-DE" b="1"/>
              <a:t>Immer noch 1 ½ Tausend Opfer der anti-homosexuellen Sonderstrafgesetze nach wie vor im österreichweiten Strafregister vorgemerkt</a:t>
            </a:r>
            <a:endParaRPr lang="de-AT" b="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8358">
                                            <p:txEl>
                                              <p:pRg st="0" end="0"/>
                                            </p:txEl>
                                          </p:spTgt>
                                        </p:tgtEl>
                                        <p:attrNameLst>
                                          <p:attrName>style.visibility</p:attrName>
                                        </p:attrNameLst>
                                      </p:cBhvr>
                                      <p:to>
                                        <p:strVal val="visible"/>
                                      </p:to>
                                    </p:set>
                                    <p:animEffect transition="in" filter="fade">
                                      <p:cBhvr>
                                        <p:cTn id="7" dur="2000"/>
                                        <p:tgtEl>
                                          <p:spTgt spid="22835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8358">
                                            <p:txEl>
                                              <p:pRg st="1" end="1"/>
                                            </p:txEl>
                                          </p:spTgt>
                                        </p:tgtEl>
                                        <p:attrNameLst>
                                          <p:attrName>style.visibility</p:attrName>
                                        </p:attrNameLst>
                                      </p:cBhvr>
                                      <p:to>
                                        <p:strVal val="visible"/>
                                      </p:to>
                                    </p:set>
                                    <p:animEffect transition="in" filter="fade">
                                      <p:cBhvr>
                                        <p:cTn id="10" dur="2000"/>
                                        <p:tgtEl>
                                          <p:spTgt spid="228358">
                                            <p:txEl>
                                              <p:pRg st="1" end="1"/>
                                            </p:txEl>
                                          </p:spTgt>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228358">
                                            <p:txEl>
                                              <p:pRg st="0" end="0"/>
                                            </p:txEl>
                                          </p:spTgt>
                                        </p:tgtEl>
                                        <p:attrNameLst>
                                          <p:attrName>style.visibility</p:attrName>
                                        </p:attrNameLst>
                                      </p:cBhvr>
                                      <p:to>
                                        <p:strVal val="visible"/>
                                      </p:to>
                                    </p:set>
                                    <p:animEffect transition="in" filter="fade">
                                      <p:cBhvr>
                                        <p:cTn id="13" dur="2000"/>
                                        <p:tgtEl>
                                          <p:spTgt spid="228358">
                                            <p:txEl>
                                              <p:pRg st="0" end="0"/>
                                            </p:txEl>
                                          </p:spTgt>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228358">
                                            <p:txEl>
                                              <p:pRg st="1" end="1"/>
                                            </p:txEl>
                                          </p:spTgt>
                                        </p:tgtEl>
                                        <p:attrNameLst>
                                          <p:attrName>style.visibility</p:attrName>
                                        </p:attrNameLst>
                                      </p:cBhvr>
                                      <p:to>
                                        <p:strVal val="visible"/>
                                      </p:to>
                                    </p:set>
                                    <p:animEffect transition="in" filter="fade">
                                      <p:cBhvr>
                                        <p:cTn id="16" dur="2000"/>
                                        <p:tgtEl>
                                          <p:spTgt spid="2283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8" grpId="0" build="p"/>
      <p:bldP spid="228358" grpI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9378" name="Group 2"/>
          <p:cNvGrpSpPr>
            <a:grpSpLocks/>
          </p:cNvGrpSpPr>
          <p:nvPr/>
        </p:nvGrpSpPr>
        <p:grpSpPr bwMode="auto">
          <a:xfrm>
            <a:off x="0" y="0"/>
            <a:ext cx="9144000" cy="6858000"/>
            <a:chOff x="0" y="0"/>
            <a:chExt cx="5760" cy="4320"/>
          </a:xfrm>
        </p:grpSpPr>
        <p:sp>
          <p:nvSpPr>
            <p:cNvPr id="229379"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29380"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29381"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29382" name="Rectangle 6"/>
          <p:cNvSpPr>
            <a:spLocks noGrp="1" noChangeArrowheads="1"/>
          </p:cNvSpPr>
          <p:nvPr>
            <p:ph type="title"/>
          </p:nvPr>
        </p:nvSpPr>
        <p:spPr>
          <a:xfrm>
            <a:off x="444500" y="111125"/>
            <a:ext cx="8229600" cy="1143000"/>
          </a:xfrm>
        </p:spPr>
        <p:txBody>
          <a:bodyPr/>
          <a:lstStyle/>
          <a:p>
            <a:r>
              <a:rPr lang="de-DE" sz="2400" b="1">
                <a:solidFill>
                  <a:srgbClr val="00004C"/>
                </a:solidFill>
              </a:rPr>
              <a:t>Die Strafregistereintragungen nach</a:t>
            </a:r>
            <a:br>
              <a:rPr lang="de-DE" sz="2400" b="1">
                <a:solidFill>
                  <a:srgbClr val="00004C"/>
                </a:solidFill>
              </a:rPr>
            </a:br>
            <a:r>
              <a:rPr lang="de-DE" sz="2400" b="1">
                <a:solidFill>
                  <a:srgbClr val="00004C"/>
                </a:solidFill>
              </a:rPr>
              <a:t>den anti-homosexuellen Sonderstrafgesetzen</a:t>
            </a:r>
            <a:r>
              <a:rPr lang="de-DE" sz="2400">
                <a:solidFill>
                  <a:srgbClr val="00004C"/>
                </a:solidFill>
              </a:rPr>
              <a:t/>
            </a:r>
            <a:br>
              <a:rPr lang="de-DE" sz="2400">
                <a:solidFill>
                  <a:srgbClr val="00004C"/>
                </a:solidFill>
              </a:rPr>
            </a:br>
            <a:r>
              <a:rPr lang="de-DE" sz="2400">
                <a:solidFill>
                  <a:srgbClr val="00004C"/>
                </a:solidFill>
              </a:rPr>
              <a:t>(Stichtag 12.07.2005):</a:t>
            </a:r>
            <a:endParaRPr lang="de-AT" sz="2400">
              <a:solidFill>
                <a:srgbClr val="00004C"/>
              </a:solidFill>
            </a:endParaRPr>
          </a:p>
        </p:txBody>
      </p:sp>
      <p:sp>
        <p:nvSpPr>
          <p:cNvPr id="229383" name="Rectangle 7"/>
          <p:cNvSpPr>
            <a:spLocks noGrp="1" noChangeArrowheads="1"/>
          </p:cNvSpPr>
          <p:nvPr>
            <p:ph type="body" idx="1"/>
          </p:nvPr>
        </p:nvSpPr>
        <p:spPr>
          <a:xfrm>
            <a:off x="468313" y="1557338"/>
            <a:ext cx="8229600" cy="4895850"/>
          </a:xfrm>
        </p:spPr>
        <p:txBody>
          <a:bodyPr/>
          <a:lstStyle/>
          <a:p>
            <a:pPr>
              <a:lnSpc>
                <a:spcPct val="80000"/>
              </a:lnSpc>
              <a:buFontTx/>
              <a:buNone/>
            </a:pPr>
            <a:r>
              <a:rPr lang="de-DE" sz="1400" i="1"/>
              <a:t>§ 209 StGB 1975</a:t>
            </a:r>
            <a:r>
              <a:rPr lang="de-DE" sz="1400"/>
              <a:t> (1975-2002; Sondermindestaltersgrenze 18 für männliche homosexuelle Handlungen, „gleichgeschlechtliche Unzucht“) 	      			        426</a:t>
            </a:r>
          </a:p>
          <a:p>
            <a:pPr>
              <a:lnSpc>
                <a:spcPct val="80000"/>
              </a:lnSpc>
              <a:buFontTx/>
              <a:buNone/>
            </a:pPr>
            <a:endParaRPr lang="de-DE" sz="1400" i="1"/>
          </a:p>
          <a:p>
            <a:pPr>
              <a:lnSpc>
                <a:spcPct val="80000"/>
              </a:lnSpc>
              <a:buFontTx/>
              <a:buNone/>
            </a:pPr>
            <a:r>
              <a:rPr lang="de-DE" sz="1400" i="1"/>
              <a:t>§ 129 I StG 1852</a:t>
            </a:r>
            <a:r>
              <a:rPr lang="de-DE" sz="1400"/>
              <a:t> (1971-1975) Sondermindestaltersgrenze 18 für männliche homosexuelle Handlungen, „gleichgeschlechtliche Unzucht“) 		                                               50</a:t>
            </a:r>
          </a:p>
          <a:p>
            <a:pPr>
              <a:lnSpc>
                <a:spcPct val="80000"/>
              </a:lnSpc>
              <a:buFontTx/>
              <a:buNone/>
            </a:pPr>
            <a:endParaRPr lang="de-DE" sz="1400" i="1"/>
          </a:p>
          <a:p>
            <a:pPr>
              <a:lnSpc>
                <a:spcPct val="80000"/>
              </a:lnSpc>
              <a:buFontTx/>
              <a:buNone/>
            </a:pPr>
            <a:r>
              <a:rPr lang="de-DE" sz="1400" i="1"/>
              <a:t>§ 129 I b StG 1852</a:t>
            </a:r>
            <a:r>
              <a:rPr lang="de-DE" sz="1400"/>
              <a:t> (1852-1971; Totalverbot homosexueller Kontakte zwischen Männern </a:t>
            </a:r>
          </a:p>
          <a:p>
            <a:pPr>
              <a:lnSpc>
                <a:spcPct val="80000"/>
              </a:lnSpc>
              <a:buFontTx/>
              <a:buNone/>
            </a:pPr>
            <a:r>
              <a:rPr lang="de-DE" sz="1400"/>
              <a:t>	und zwischen Frauen; „Widernatürliche Unzucht“)				        558</a:t>
            </a:r>
          </a:p>
          <a:p>
            <a:pPr>
              <a:lnSpc>
                <a:spcPct val="80000"/>
              </a:lnSpc>
              <a:buFontTx/>
              <a:buNone/>
            </a:pPr>
            <a:endParaRPr lang="de-DE" sz="1400" i="1"/>
          </a:p>
          <a:p>
            <a:pPr>
              <a:lnSpc>
                <a:spcPct val="80000"/>
              </a:lnSpc>
              <a:buFontTx/>
              <a:buNone/>
            </a:pPr>
            <a:r>
              <a:rPr lang="de-DE" sz="1400" i="1"/>
              <a:t>§ 210 StGB 1975</a:t>
            </a:r>
            <a:r>
              <a:rPr lang="de-DE" sz="1400"/>
              <a:t> (1975-1989; männlich homosexuelle Prostitution; “gewerbsmäßige gleichgeschlechtliche Unzucht”)					        335</a:t>
            </a:r>
          </a:p>
          <a:p>
            <a:pPr>
              <a:lnSpc>
                <a:spcPct val="80000"/>
              </a:lnSpc>
              <a:buFontTx/>
              <a:buNone/>
            </a:pPr>
            <a:endParaRPr lang="de-DE" sz="1400" i="1"/>
          </a:p>
          <a:p>
            <a:pPr>
              <a:lnSpc>
                <a:spcPct val="80000"/>
              </a:lnSpc>
              <a:buFontTx/>
              <a:buNone/>
            </a:pPr>
            <a:r>
              <a:rPr lang="de-DE" sz="1400" i="1"/>
              <a:t>§ 500 StG 1852</a:t>
            </a:r>
            <a:r>
              <a:rPr lang="de-DE" sz="1400"/>
              <a:t> (1971-1975; männlich homosexuelle Prostitution“; gewerbsmäßige gleichgeschlechtliche Unzucht”)		  			          56</a:t>
            </a:r>
          </a:p>
          <a:p>
            <a:pPr>
              <a:lnSpc>
                <a:spcPct val="80000"/>
              </a:lnSpc>
              <a:buFontTx/>
              <a:buNone/>
            </a:pPr>
            <a:endParaRPr lang="de-DE" sz="1400" i="1"/>
          </a:p>
          <a:p>
            <a:pPr>
              <a:lnSpc>
                <a:spcPct val="80000"/>
              </a:lnSpc>
              <a:buFontTx/>
              <a:buNone/>
            </a:pPr>
            <a:r>
              <a:rPr lang="de-DE" sz="1400" i="1"/>
              <a:t>§ 220 StGB 1975</a:t>
            </a:r>
            <a:r>
              <a:rPr lang="de-DE" sz="1400"/>
              <a:t> (1975-1997; „Werbung für Unzucht mit Personen des gleichen Geschlechts“           2</a:t>
            </a:r>
            <a:endParaRPr lang="de-DE" sz="1400" i="1"/>
          </a:p>
          <a:p>
            <a:pPr>
              <a:lnSpc>
                <a:spcPct val="80000"/>
              </a:lnSpc>
              <a:buFontTx/>
              <a:buNone/>
            </a:pPr>
            <a:endParaRPr lang="de-DE" sz="1400" i="1"/>
          </a:p>
          <a:p>
            <a:pPr>
              <a:lnSpc>
                <a:spcPct val="80000"/>
              </a:lnSpc>
              <a:buFontTx/>
              <a:buNone/>
            </a:pPr>
            <a:r>
              <a:rPr lang="de-DE" sz="1400" i="1"/>
              <a:t>§ 517 StG 1852</a:t>
            </a:r>
            <a:r>
              <a:rPr lang="de-DE" sz="1400"/>
              <a:t> (1971-1975; „Werbung für Unzucht mit Personen des gleichen Geschlechts“)	            0</a:t>
            </a:r>
            <a:endParaRPr lang="de-DE" sz="1400" i="1"/>
          </a:p>
          <a:p>
            <a:pPr>
              <a:lnSpc>
                <a:spcPct val="80000"/>
              </a:lnSpc>
              <a:buFontTx/>
              <a:buNone/>
            </a:pPr>
            <a:endParaRPr lang="de-DE" sz="1400" i="1"/>
          </a:p>
          <a:p>
            <a:pPr>
              <a:lnSpc>
                <a:spcPct val="80000"/>
              </a:lnSpc>
              <a:buFontTx/>
              <a:buNone/>
            </a:pPr>
            <a:r>
              <a:rPr lang="de-DE" sz="1400" i="1"/>
              <a:t>§ 221 StGB 1975</a:t>
            </a:r>
            <a:r>
              <a:rPr lang="de-DE" sz="1400"/>
              <a:t> (1975-1997; „Vereinigungen zur Begünstigung gleichgeschlechtlicher Unzucht“)      7</a:t>
            </a:r>
          </a:p>
          <a:p>
            <a:pPr>
              <a:lnSpc>
                <a:spcPct val="80000"/>
              </a:lnSpc>
              <a:buFontTx/>
              <a:buNone/>
            </a:pPr>
            <a:endParaRPr lang="de-DE" sz="1400" i="1"/>
          </a:p>
          <a:p>
            <a:pPr>
              <a:lnSpc>
                <a:spcPct val="80000"/>
              </a:lnSpc>
              <a:buFontTx/>
              <a:buNone/>
            </a:pPr>
            <a:r>
              <a:rPr lang="de-DE" sz="1400" i="1"/>
              <a:t>§ 518 StG 1852 </a:t>
            </a:r>
            <a:r>
              <a:rPr lang="de-DE" sz="1400"/>
              <a:t>(1971-1975; „Vereinigungen zur Begünstigung gleichgeschlechtlicher Unzucht“)  </a:t>
            </a:r>
            <a:r>
              <a:rPr lang="de-DE" sz="1400" u="sng"/>
              <a:t>      0</a:t>
            </a:r>
            <a:endParaRPr lang="de-DE" sz="1400"/>
          </a:p>
          <a:p>
            <a:pPr>
              <a:lnSpc>
                <a:spcPct val="80000"/>
              </a:lnSpc>
              <a:buFontTx/>
              <a:buNone/>
            </a:pPr>
            <a:r>
              <a:rPr lang="de-DE" sz="1400"/>
              <a:t>									    </a:t>
            </a:r>
            <a:r>
              <a:rPr lang="en-GB" sz="1600" b="1" u="sng"/>
              <a:t>1.434</a:t>
            </a:r>
            <a:endParaRPr lang="de-AT" sz="1600" b="1" u="sng"/>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9382"/>
                                        </p:tgtEl>
                                        <p:attrNameLst>
                                          <p:attrName>style.visibility</p:attrName>
                                        </p:attrNameLst>
                                      </p:cBhvr>
                                      <p:to>
                                        <p:strVal val="visible"/>
                                      </p:to>
                                    </p:set>
                                    <p:animEffect transition="in" filter="fade">
                                      <p:cBhvr>
                                        <p:cTn id="7" dur="1000"/>
                                        <p:tgtEl>
                                          <p:spTgt spid="229382"/>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29383">
                                            <p:txEl>
                                              <p:pRg st="0" end="0"/>
                                            </p:txEl>
                                          </p:spTgt>
                                        </p:tgtEl>
                                        <p:attrNameLst>
                                          <p:attrName>style.visibility</p:attrName>
                                        </p:attrNameLst>
                                      </p:cBhvr>
                                      <p:to>
                                        <p:strVal val="visible"/>
                                      </p:to>
                                    </p:set>
                                    <p:animEffect transition="in" filter="fade">
                                      <p:cBhvr>
                                        <p:cTn id="11" dur="1000"/>
                                        <p:tgtEl>
                                          <p:spTgt spid="22938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29383">
                                            <p:txEl>
                                              <p:pRg st="2" end="2"/>
                                            </p:txEl>
                                          </p:spTgt>
                                        </p:tgtEl>
                                        <p:attrNameLst>
                                          <p:attrName>style.visibility</p:attrName>
                                        </p:attrNameLst>
                                      </p:cBhvr>
                                      <p:to>
                                        <p:strVal val="visible"/>
                                      </p:to>
                                    </p:set>
                                    <p:animEffect transition="in" filter="fade">
                                      <p:cBhvr>
                                        <p:cTn id="14" dur="1000"/>
                                        <p:tgtEl>
                                          <p:spTgt spid="229383">
                                            <p:txEl>
                                              <p:pRg st="2" end="2"/>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29383">
                                            <p:txEl>
                                              <p:pRg st="4" end="4"/>
                                            </p:txEl>
                                          </p:spTgt>
                                        </p:tgtEl>
                                        <p:attrNameLst>
                                          <p:attrName>style.visibility</p:attrName>
                                        </p:attrNameLst>
                                      </p:cBhvr>
                                      <p:to>
                                        <p:strVal val="visible"/>
                                      </p:to>
                                    </p:set>
                                    <p:animEffect transition="in" filter="fade">
                                      <p:cBhvr>
                                        <p:cTn id="17" dur="1000"/>
                                        <p:tgtEl>
                                          <p:spTgt spid="229383">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29383">
                                            <p:txEl>
                                              <p:pRg st="5" end="5"/>
                                            </p:txEl>
                                          </p:spTgt>
                                        </p:tgtEl>
                                        <p:attrNameLst>
                                          <p:attrName>style.visibility</p:attrName>
                                        </p:attrNameLst>
                                      </p:cBhvr>
                                      <p:to>
                                        <p:strVal val="visible"/>
                                      </p:to>
                                    </p:set>
                                    <p:animEffect transition="in" filter="fade">
                                      <p:cBhvr>
                                        <p:cTn id="20" dur="1000"/>
                                        <p:tgtEl>
                                          <p:spTgt spid="229383">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9383">
                                            <p:txEl>
                                              <p:pRg st="7" end="7"/>
                                            </p:txEl>
                                          </p:spTgt>
                                        </p:tgtEl>
                                        <p:attrNameLst>
                                          <p:attrName>style.visibility</p:attrName>
                                        </p:attrNameLst>
                                      </p:cBhvr>
                                      <p:to>
                                        <p:strVal val="visible"/>
                                      </p:to>
                                    </p:set>
                                    <p:animEffect transition="in" filter="fade">
                                      <p:cBhvr>
                                        <p:cTn id="23" dur="1000"/>
                                        <p:tgtEl>
                                          <p:spTgt spid="229383">
                                            <p:txEl>
                                              <p:pRg st="7" end="7"/>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29383">
                                            <p:txEl>
                                              <p:pRg st="9" end="9"/>
                                            </p:txEl>
                                          </p:spTgt>
                                        </p:tgtEl>
                                        <p:attrNameLst>
                                          <p:attrName>style.visibility</p:attrName>
                                        </p:attrNameLst>
                                      </p:cBhvr>
                                      <p:to>
                                        <p:strVal val="visible"/>
                                      </p:to>
                                    </p:set>
                                    <p:animEffect transition="in" filter="fade">
                                      <p:cBhvr>
                                        <p:cTn id="26" dur="1000"/>
                                        <p:tgtEl>
                                          <p:spTgt spid="229383">
                                            <p:txEl>
                                              <p:pRg st="9" end="9"/>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29383">
                                            <p:txEl>
                                              <p:pRg st="11" end="11"/>
                                            </p:txEl>
                                          </p:spTgt>
                                        </p:tgtEl>
                                        <p:attrNameLst>
                                          <p:attrName>style.visibility</p:attrName>
                                        </p:attrNameLst>
                                      </p:cBhvr>
                                      <p:to>
                                        <p:strVal val="visible"/>
                                      </p:to>
                                    </p:set>
                                    <p:animEffect transition="in" filter="fade">
                                      <p:cBhvr>
                                        <p:cTn id="29" dur="1000"/>
                                        <p:tgtEl>
                                          <p:spTgt spid="229383">
                                            <p:txEl>
                                              <p:pRg st="11" end="11"/>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29383">
                                            <p:txEl>
                                              <p:pRg st="13" end="13"/>
                                            </p:txEl>
                                          </p:spTgt>
                                        </p:tgtEl>
                                        <p:attrNameLst>
                                          <p:attrName>style.visibility</p:attrName>
                                        </p:attrNameLst>
                                      </p:cBhvr>
                                      <p:to>
                                        <p:strVal val="visible"/>
                                      </p:to>
                                    </p:set>
                                    <p:animEffect transition="in" filter="fade">
                                      <p:cBhvr>
                                        <p:cTn id="32" dur="1000"/>
                                        <p:tgtEl>
                                          <p:spTgt spid="229383">
                                            <p:txEl>
                                              <p:pRg st="13" end="13"/>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29383">
                                            <p:txEl>
                                              <p:pRg st="15" end="15"/>
                                            </p:txEl>
                                          </p:spTgt>
                                        </p:tgtEl>
                                        <p:attrNameLst>
                                          <p:attrName>style.visibility</p:attrName>
                                        </p:attrNameLst>
                                      </p:cBhvr>
                                      <p:to>
                                        <p:strVal val="visible"/>
                                      </p:to>
                                    </p:set>
                                    <p:animEffect transition="in" filter="fade">
                                      <p:cBhvr>
                                        <p:cTn id="35" dur="1000"/>
                                        <p:tgtEl>
                                          <p:spTgt spid="229383">
                                            <p:txEl>
                                              <p:pRg st="15" end="15"/>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9383">
                                            <p:txEl>
                                              <p:pRg st="17" end="17"/>
                                            </p:txEl>
                                          </p:spTgt>
                                        </p:tgtEl>
                                        <p:attrNameLst>
                                          <p:attrName>style.visibility</p:attrName>
                                        </p:attrNameLst>
                                      </p:cBhvr>
                                      <p:to>
                                        <p:strVal val="visible"/>
                                      </p:to>
                                    </p:set>
                                    <p:animEffect transition="in" filter="fade">
                                      <p:cBhvr>
                                        <p:cTn id="38" dur="1000"/>
                                        <p:tgtEl>
                                          <p:spTgt spid="229383">
                                            <p:txEl>
                                              <p:pRg st="17" end="17"/>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29383">
                                            <p:txEl>
                                              <p:pRg st="18" end="18"/>
                                            </p:txEl>
                                          </p:spTgt>
                                        </p:tgtEl>
                                        <p:attrNameLst>
                                          <p:attrName>style.visibility</p:attrName>
                                        </p:attrNameLst>
                                      </p:cBhvr>
                                      <p:to>
                                        <p:strVal val="visible"/>
                                      </p:to>
                                    </p:set>
                                    <p:animEffect transition="in" filter="fade">
                                      <p:cBhvr>
                                        <p:cTn id="41" dur="1000"/>
                                        <p:tgtEl>
                                          <p:spTgt spid="22938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2" grpId="0"/>
      <p:bldP spid="22938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0402" name="Group 2"/>
          <p:cNvGrpSpPr>
            <a:grpSpLocks/>
          </p:cNvGrpSpPr>
          <p:nvPr/>
        </p:nvGrpSpPr>
        <p:grpSpPr bwMode="auto">
          <a:xfrm>
            <a:off x="0" y="0"/>
            <a:ext cx="9144000" cy="6858000"/>
            <a:chOff x="0" y="0"/>
            <a:chExt cx="5760" cy="4320"/>
          </a:xfrm>
        </p:grpSpPr>
        <p:sp>
          <p:nvSpPr>
            <p:cNvPr id="230403"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0404"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0405"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30406" name="Rectangle 6"/>
          <p:cNvSpPr>
            <a:spLocks noGrp="1" noChangeArrowheads="1"/>
          </p:cNvSpPr>
          <p:nvPr>
            <p:ph type="title"/>
          </p:nvPr>
        </p:nvSpPr>
        <p:spPr>
          <a:xfrm>
            <a:off x="0" y="274638"/>
            <a:ext cx="9144000" cy="1143000"/>
          </a:xfrm>
          <a:solidFill>
            <a:schemeClr val="bg1">
              <a:alpha val="17000"/>
            </a:schemeClr>
          </a:solidFill>
          <a:ln/>
        </p:spPr>
        <p:txBody>
          <a:bodyPr/>
          <a:lstStyle/>
          <a:p>
            <a:r>
              <a:rPr lang="de-DE" sz="4000">
                <a:solidFill>
                  <a:srgbClr val="000076"/>
                </a:solidFill>
              </a:rPr>
              <a:t>Oberster Gerichtshof (OGH)</a:t>
            </a:r>
            <a:endParaRPr lang="de-AT" sz="4000">
              <a:solidFill>
                <a:srgbClr val="000076"/>
              </a:solidFill>
            </a:endParaRPr>
          </a:p>
        </p:txBody>
      </p:sp>
      <p:sp>
        <p:nvSpPr>
          <p:cNvPr id="230407" name="Rectangle 7"/>
          <p:cNvSpPr>
            <a:spLocks noGrp="1" noChangeArrowheads="1"/>
          </p:cNvSpPr>
          <p:nvPr>
            <p:ph type="body" idx="1"/>
          </p:nvPr>
        </p:nvSpPr>
        <p:spPr>
          <a:xfrm>
            <a:off x="468313" y="1916113"/>
            <a:ext cx="8229600" cy="3816350"/>
          </a:xfrm>
        </p:spPr>
        <p:txBody>
          <a:bodyPr/>
          <a:lstStyle/>
          <a:p>
            <a:pPr>
              <a:buFontTx/>
              <a:buNone/>
            </a:pPr>
            <a:r>
              <a:rPr lang="de-DE" sz="2400"/>
              <a:t>2003	§ 209-Vorstrafen sind weiterhin (formell) als 	erschwerend zu berücksichtigen, (materiell) kommt 	solchen Vorstrafen jedoch „kein Gewicht mehr“ bei </a:t>
            </a:r>
          </a:p>
          <a:p>
            <a:pPr>
              <a:buFontTx/>
              <a:buNone/>
            </a:pPr>
            <a:r>
              <a:rPr lang="de-DE" sz="2400"/>
              <a:t>		(OGH 09.09.2003, 11 Os 99/03)</a:t>
            </a:r>
            <a:r>
              <a:rPr lang="de-AT" sz="2400"/>
              <a:t> </a:t>
            </a:r>
          </a:p>
          <a:p>
            <a:pPr>
              <a:buFontTx/>
              <a:buNone/>
            </a:pPr>
            <a:endParaRPr lang="de-AT" sz="2400"/>
          </a:p>
          <a:p>
            <a:pPr>
              <a:buFontTx/>
              <a:buNone/>
            </a:pPr>
            <a:r>
              <a:rPr lang="de-AT" sz="2400"/>
              <a:t>2005	</a:t>
            </a:r>
            <a:r>
              <a:rPr lang="de-DE" sz="2400"/>
              <a:t>§ 209-Vorstrafen sind „als auf der gleichen 	schädlichen Neigung beruhend weiterhin als 	erschwerend (§ 33 Z. 2 StGB) zu berücksichtigen“ </a:t>
            </a:r>
          </a:p>
          <a:p>
            <a:pPr>
              <a:buFontTx/>
              <a:buNone/>
            </a:pPr>
            <a:r>
              <a:rPr lang="de-DE" sz="2400"/>
              <a:t>		(OGH 22.03.2005, 12 Os 25/05a, S. 7).</a:t>
            </a:r>
            <a:endParaRPr lang="de-AT" sz="24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0406"/>
                                        </p:tgtEl>
                                        <p:attrNameLst>
                                          <p:attrName>style.visibility</p:attrName>
                                        </p:attrNameLst>
                                      </p:cBhvr>
                                      <p:to>
                                        <p:strVal val="visible"/>
                                      </p:to>
                                    </p:set>
                                    <p:animEffect transition="in" filter="fade">
                                      <p:cBhvr>
                                        <p:cTn id="7" dur="1000"/>
                                        <p:tgtEl>
                                          <p:spTgt spid="230406"/>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30407">
                                            <p:txEl>
                                              <p:pRg st="0" end="0"/>
                                            </p:txEl>
                                          </p:spTgt>
                                        </p:tgtEl>
                                        <p:attrNameLst>
                                          <p:attrName>style.visibility</p:attrName>
                                        </p:attrNameLst>
                                      </p:cBhvr>
                                      <p:to>
                                        <p:strVal val="visible"/>
                                      </p:to>
                                    </p:set>
                                    <p:animEffect transition="in" filter="fade">
                                      <p:cBhvr>
                                        <p:cTn id="11" dur="1000"/>
                                        <p:tgtEl>
                                          <p:spTgt spid="230407">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30407">
                                            <p:txEl>
                                              <p:pRg st="1" end="1"/>
                                            </p:txEl>
                                          </p:spTgt>
                                        </p:tgtEl>
                                        <p:attrNameLst>
                                          <p:attrName>style.visibility</p:attrName>
                                        </p:attrNameLst>
                                      </p:cBhvr>
                                      <p:to>
                                        <p:strVal val="visible"/>
                                      </p:to>
                                    </p:set>
                                    <p:animEffect transition="in" filter="fade">
                                      <p:cBhvr>
                                        <p:cTn id="14" dur="1000"/>
                                        <p:tgtEl>
                                          <p:spTgt spid="230407">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30407">
                                            <p:txEl>
                                              <p:pRg st="3" end="3"/>
                                            </p:txEl>
                                          </p:spTgt>
                                        </p:tgtEl>
                                        <p:attrNameLst>
                                          <p:attrName>style.visibility</p:attrName>
                                        </p:attrNameLst>
                                      </p:cBhvr>
                                      <p:to>
                                        <p:strVal val="visible"/>
                                      </p:to>
                                    </p:set>
                                    <p:animEffect transition="in" filter="fade">
                                      <p:cBhvr>
                                        <p:cTn id="19" dur="1000"/>
                                        <p:tgtEl>
                                          <p:spTgt spid="230407">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0407">
                                            <p:txEl>
                                              <p:pRg st="4" end="4"/>
                                            </p:txEl>
                                          </p:spTgt>
                                        </p:tgtEl>
                                        <p:attrNameLst>
                                          <p:attrName>style.visibility</p:attrName>
                                        </p:attrNameLst>
                                      </p:cBhvr>
                                      <p:to>
                                        <p:strVal val="visible"/>
                                      </p:to>
                                    </p:set>
                                    <p:animEffect transition="in" filter="fade">
                                      <p:cBhvr>
                                        <p:cTn id="22" dur="1000"/>
                                        <p:tgtEl>
                                          <p:spTgt spid="2304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6" grpId="0" animBg="1"/>
      <p:bldP spid="23040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1426" name="Group 2"/>
          <p:cNvGrpSpPr>
            <a:grpSpLocks/>
          </p:cNvGrpSpPr>
          <p:nvPr/>
        </p:nvGrpSpPr>
        <p:grpSpPr bwMode="auto">
          <a:xfrm>
            <a:off x="0" y="0"/>
            <a:ext cx="9144000" cy="6858000"/>
            <a:chOff x="0" y="0"/>
            <a:chExt cx="5760" cy="4320"/>
          </a:xfrm>
        </p:grpSpPr>
        <p:sp>
          <p:nvSpPr>
            <p:cNvPr id="231427"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1428"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1429"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31430" name="Rectangle 6"/>
          <p:cNvSpPr>
            <a:spLocks noGrp="1" noChangeArrowheads="1"/>
          </p:cNvSpPr>
          <p:nvPr>
            <p:ph type="title"/>
          </p:nvPr>
        </p:nvSpPr>
        <p:spPr/>
        <p:txBody>
          <a:bodyPr/>
          <a:lstStyle/>
          <a:p>
            <a:pPr>
              <a:buFontTx/>
              <a:buChar char="•"/>
            </a:pPr>
            <a:r>
              <a:rPr lang="de-DE" sz="2400"/>
              <a:t> Keine Rehabilitierung und Entschädigung für die Opfer    der anti-homosexuellen Sonderstrafgesetze</a:t>
            </a:r>
            <a:endParaRPr lang="de-AT" sz="2400"/>
          </a:p>
        </p:txBody>
      </p:sp>
      <p:sp>
        <p:nvSpPr>
          <p:cNvPr id="231431" name="Rectangle 7"/>
          <p:cNvSpPr>
            <a:spLocks noGrp="1" noChangeArrowheads="1"/>
          </p:cNvSpPr>
          <p:nvPr>
            <p:ph type="body" idx="1"/>
          </p:nvPr>
        </p:nvSpPr>
        <p:spPr>
          <a:xfrm>
            <a:off x="0" y="1844675"/>
            <a:ext cx="9144000" cy="604838"/>
          </a:xfrm>
          <a:solidFill>
            <a:schemeClr val="bg1">
              <a:alpha val="17000"/>
            </a:schemeClr>
          </a:solidFill>
          <a:ln/>
        </p:spPr>
        <p:txBody>
          <a:bodyPr/>
          <a:lstStyle/>
          <a:p>
            <a:pPr algn="ctr">
              <a:buFontTx/>
              <a:buNone/>
            </a:pPr>
            <a:r>
              <a:rPr lang="de-DE" sz="3600" b="1">
                <a:solidFill>
                  <a:srgbClr val="000076"/>
                </a:solidFill>
                <a:effectLst>
                  <a:outerShdw blurRad="38100" dist="38100" dir="2700000" algn="tl">
                    <a:srgbClr val="C0C0C0"/>
                  </a:outerShdw>
                </a:effectLst>
              </a:rPr>
              <a:t>EGMR</a:t>
            </a:r>
            <a:endParaRPr lang="de-AT" sz="3600" b="1">
              <a:solidFill>
                <a:srgbClr val="000076"/>
              </a:solidFill>
              <a:effectLst>
                <a:outerShdw blurRad="38100" dist="38100" dir="2700000" algn="tl">
                  <a:srgbClr val="C0C0C0"/>
                </a:outerShdw>
              </a:effectLst>
            </a:endParaRPr>
          </a:p>
        </p:txBody>
      </p:sp>
      <p:sp>
        <p:nvSpPr>
          <p:cNvPr id="231432" name="Text Box 8"/>
          <p:cNvSpPr txBox="1">
            <a:spLocks noChangeArrowheads="1"/>
          </p:cNvSpPr>
          <p:nvPr/>
        </p:nvSpPr>
        <p:spPr bwMode="auto">
          <a:xfrm>
            <a:off x="611188" y="2924175"/>
            <a:ext cx="8208962" cy="212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r>
              <a:rPr lang="de-DE" sz="2000" b="1"/>
              <a:t>2000</a:t>
            </a:r>
            <a:r>
              <a:rPr lang="de-DE" sz="2000"/>
              <a:t>	Nachteilige Anknüpfung an frühere 	Menschenrechtsverletzungen unzulässig (</a:t>
            </a:r>
            <a:r>
              <a:rPr lang="de-DE" sz="2000" i="1"/>
              <a:t>Thlimmenos v. 	Greece</a:t>
            </a:r>
            <a:r>
              <a:rPr lang="de-DE" sz="2000"/>
              <a:t> 2000)</a:t>
            </a:r>
            <a:r>
              <a:rPr lang="de-AT" sz="2000"/>
              <a:t> </a:t>
            </a:r>
          </a:p>
          <a:p>
            <a:pPr>
              <a:buFontTx/>
              <a:buChar char="•"/>
            </a:pPr>
            <a:endParaRPr lang="de-AT" sz="2000"/>
          </a:p>
          <a:p>
            <a:r>
              <a:rPr lang="de-AT" sz="2000" b="1"/>
              <a:t>2002</a:t>
            </a:r>
            <a:r>
              <a:rPr lang="de-AT" sz="2000"/>
              <a:t>	</a:t>
            </a:r>
            <a:r>
              <a:rPr lang="de-DE" sz="2000"/>
              <a:t>Mitgliedstaaten und ihre Behörden haben aktiv jene negativen 	Effekte 	zu beseitigen, die gegenwärtig als Folge früherer, 	heute als menschenrechtswidrig erkannter Anschauungen 	eintreten (</a:t>
            </a:r>
            <a:r>
              <a:rPr lang="de-DE" sz="2000" i="1"/>
              <a:t>Wessels-Bergervoet vs. NL</a:t>
            </a:r>
            <a:r>
              <a:rPr lang="de-DE" sz="2000"/>
              <a:t> 2002).</a:t>
            </a:r>
            <a:r>
              <a:rPr lang="de-AT"/>
              <a:t>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1430"/>
                                        </p:tgtEl>
                                        <p:attrNameLst>
                                          <p:attrName>style.visibility</p:attrName>
                                        </p:attrNameLst>
                                      </p:cBhvr>
                                      <p:to>
                                        <p:strVal val="visible"/>
                                      </p:to>
                                    </p:set>
                                    <p:animEffect transition="in" filter="fade">
                                      <p:cBhvr>
                                        <p:cTn id="7" dur="1000"/>
                                        <p:tgtEl>
                                          <p:spTgt spid="2314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1431">
                                            <p:bg/>
                                          </p:spTgt>
                                        </p:tgtEl>
                                        <p:attrNameLst>
                                          <p:attrName>style.visibility</p:attrName>
                                        </p:attrNameLst>
                                      </p:cBhvr>
                                      <p:to>
                                        <p:strVal val="visible"/>
                                      </p:to>
                                    </p:set>
                                    <p:animEffect transition="in" filter="fade">
                                      <p:cBhvr>
                                        <p:cTn id="12" dur="1000"/>
                                        <p:tgtEl>
                                          <p:spTgt spid="231431">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1431">
                                            <p:txEl>
                                              <p:pRg st="0" end="0"/>
                                            </p:txEl>
                                          </p:spTgt>
                                        </p:tgtEl>
                                        <p:attrNameLst>
                                          <p:attrName>style.visibility</p:attrName>
                                        </p:attrNameLst>
                                      </p:cBhvr>
                                      <p:to>
                                        <p:strVal val="visible"/>
                                      </p:to>
                                    </p:set>
                                    <p:animEffect transition="in" filter="fade">
                                      <p:cBhvr>
                                        <p:cTn id="15" dur="1000"/>
                                        <p:tgtEl>
                                          <p:spTgt spid="231431">
                                            <p:txEl>
                                              <p:pRg st="0" end="0"/>
                                            </p:txEl>
                                          </p:spTgt>
                                        </p:tgtEl>
                                      </p:cBhvr>
                                    </p:animEffect>
                                  </p:childTnLst>
                                </p:cTn>
                              </p:par>
                            </p:childTnLst>
                          </p:cTn>
                        </p:par>
                        <p:par>
                          <p:cTn id="16" fill="hold" nodeType="afterGroup">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31432"/>
                                        </p:tgtEl>
                                        <p:attrNameLst>
                                          <p:attrName>style.visibility</p:attrName>
                                        </p:attrNameLst>
                                      </p:cBhvr>
                                      <p:to>
                                        <p:strVal val="visible"/>
                                      </p:to>
                                    </p:set>
                                    <p:animEffect transition="in" filter="fade">
                                      <p:cBhvr>
                                        <p:cTn id="19" dur="1000"/>
                                        <p:tgtEl>
                                          <p:spTgt spid="231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30" grpId="0"/>
      <p:bldP spid="231431" grpId="0" build="p" animBg="1"/>
      <p:bldP spid="2314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7" name="Rectangle 3"/>
          <p:cNvSpPr>
            <a:spLocks noGrp="1" noChangeArrowheads="1"/>
          </p:cNvSpPr>
          <p:nvPr>
            <p:ph type="body" idx="1"/>
          </p:nvPr>
        </p:nvSpPr>
        <p:spPr>
          <a:xfrm>
            <a:off x="457200" y="620713"/>
            <a:ext cx="8229600" cy="5505450"/>
          </a:xfrm>
        </p:spPr>
        <p:txBody>
          <a:bodyPr/>
          <a:lstStyle/>
          <a:p>
            <a:pPr algn="ctr">
              <a:lnSpc>
                <a:spcPct val="90000"/>
              </a:lnSpc>
              <a:buFontTx/>
              <a:buNone/>
            </a:pPr>
            <a:r>
              <a:rPr lang="de-DE" sz="4000" b="1"/>
              <a:t>2006</a:t>
            </a:r>
          </a:p>
          <a:p>
            <a:pPr algn="ctr">
              <a:lnSpc>
                <a:spcPct val="90000"/>
              </a:lnSpc>
              <a:buFontTx/>
              <a:buNone/>
            </a:pPr>
            <a:endParaRPr lang="de-DE" sz="1400" b="1"/>
          </a:p>
          <a:p>
            <a:pPr>
              <a:lnSpc>
                <a:spcPct val="90000"/>
              </a:lnSpc>
              <a:buFontTx/>
              <a:buNone/>
            </a:pPr>
            <a:r>
              <a:rPr lang="de-DE" sz="2800"/>
              <a:t>BP Fischer begnadigt (auf Vorschlag von JM Gastinger) Großteil der vorgemerkten Opfer der anti-homosexuellen Sonderstrafgesetze</a:t>
            </a:r>
          </a:p>
          <a:p>
            <a:pPr>
              <a:lnSpc>
                <a:spcPct val="90000"/>
              </a:lnSpc>
              <a:buFontTx/>
              <a:buNone/>
            </a:pPr>
            <a:r>
              <a:rPr lang="de-DE" sz="2800"/>
              <a:t>ABER:</a:t>
            </a:r>
          </a:p>
          <a:p>
            <a:pPr>
              <a:lnSpc>
                <a:spcPct val="90000"/>
              </a:lnSpc>
              <a:buFontTx/>
              <a:buNone/>
            </a:pPr>
            <a:r>
              <a:rPr lang="de-DE" sz="2800"/>
              <a:t>einige heute immer noch im Strafregister vorgemerkt, Polizeiakte noch vorhanden und Verurteilungen nach Teil der Judikatur Erschwerungsgrund</a:t>
            </a:r>
          </a:p>
          <a:p>
            <a:pPr>
              <a:lnSpc>
                <a:spcPct val="90000"/>
              </a:lnSpc>
              <a:buFontTx/>
              <a:buNone/>
            </a:pPr>
            <a:endParaRPr lang="de-DE" sz="2800"/>
          </a:p>
          <a:p>
            <a:pPr>
              <a:lnSpc>
                <a:spcPct val="90000"/>
              </a:lnSpc>
              <a:buFontTx/>
              <a:buNone/>
            </a:pPr>
            <a:r>
              <a:rPr lang="de-DE" sz="2800"/>
              <a:t>=&gt; Mehrere Fälle vor dem EGMR  </a:t>
            </a:r>
          </a:p>
          <a:p>
            <a:pPr>
              <a:lnSpc>
                <a:spcPct val="90000"/>
              </a:lnSpc>
              <a:buFontTx/>
              <a:buNone/>
            </a:pPr>
            <a:endParaRPr lang="de-DE" sz="2800"/>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3474" name="Group 2"/>
          <p:cNvGrpSpPr>
            <a:grpSpLocks/>
          </p:cNvGrpSpPr>
          <p:nvPr/>
        </p:nvGrpSpPr>
        <p:grpSpPr bwMode="auto">
          <a:xfrm>
            <a:off x="0" y="0"/>
            <a:ext cx="9144000" cy="6858000"/>
            <a:chOff x="0" y="0"/>
            <a:chExt cx="5760" cy="4320"/>
          </a:xfrm>
        </p:grpSpPr>
        <p:sp>
          <p:nvSpPr>
            <p:cNvPr id="233475"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3476"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3477"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33478" name="Rectangle 6"/>
          <p:cNvSpPr>
            <a:spLocks noGrp="1" noChangeArrowheads="1"/>
          </p:cNvSpPr>
          <p:nvPr>
            <p:ph type="body" idx="1"/>
          </p:nvPr>
        </p:nvSpPr>
        <p:spPr>
          <a:xfrm>
            <a:off x="611188" y="2276475"/>
            <a:ext cx="8208962" cy="1944688"/>
          </a:xfrm>
        </p:spPr>
        <p:txBody>
          <a:bodyPr/>
          <a:lstStyle/>
          <a:p>
            <a:pPr>
              <a:lnSpc>
                <a:spcPct val="90000"/>
              </a:lnSpc>
              <a:buFontTx/>
              <a:buNone/>
            </a:pPr>
            <a:r>
              <a:rPr lang="de-AT" b="1"/>
              <a:t>2004/2006</a:t>
            </a:r>
            <a:r>
              <a:rPr lang="de-AT"/>
              <a:t> </a:t>
            </a:r>
          </a:p>
          <a:p>
            <a:pPr>
              <a:lnSpc>
                <a:spcPct val="90000"/>
              </a:lnSpc>
              <a:buFontTx/>
              <a:buNone/>
            </a:pPr>
            <a:r>
              <a:rPr lang="de-DE"/>
              <a:t>	Antidiskriminierungs (Gleichbehandlungs) Gesetze im Bund und in den Ländern auf Grund RL 2000/78/EG </a:t>
            </a:r>
            <a:endParaRPr lang="de-AT"/>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3478">
                                            <p:txEl>
                                              <p:pRg st="0" end="0"/>
                                            </p:txEl>
                                          </p:spTgt>
                                        </p:tgtEl>
                                        <p:attrNameLst>
                                          <p:attrName>style.visibility</p:attrName>
                                        </p:attrNameLst>
                                      </p:cBhvr>
                                      <p:to>
                                        <p:strVal val="visible"/>
                                      </p:to>
                                    </p:set>
                                    <p:animEffect transition="in" filter="fade">
                                      <p:cBhvr>
                                        <p:cTn id="7" dur="1000"/>
                                        <p:tgtEl>
                                          <p:spTgt spid="233478">
                                            <p:txEl>
                                              <p:pRg st="0" end="0"/>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33478">
                                            <p:txEl>
                                              <p:pRg st="1" end="1"/>
                                            </p:txEl>
                                          </p:spTgt>
                                        </p:tgtEl>
                                        <p:attrNameLst>
                                          <p:attrName>style.visibility</p:attrName>
                                        </p:attrNameLst>
                                      </p:cBhvr>
                                      <p:to>
                                        <p:strVal val="visible"/>
                                      </p:to>
                                    </p:set>
                                    <p:animEffect transition="in" filter="fade">
                                      <p:cBhvr>
                                        <p:cTn id="11" dur="1000"/>
                                        <p:tgtEl>
                                          <p:spTgt spid="23347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4498" name="Group 2"/>
          <p:cNvGrpSpPr>
            <a:grpSpLocks/>
          </p:cNvGrpSpPr>
          <p:nvPr/>
        </p:nvGrpSpPr>
        <p:grpSpPr bwMode="auto">
          <a:xfrm>
            <a:off x="0" y="0"/>
            <a:ext cx="9144000" cy="6858000"/>
            <a:chOff x="0" y="0"/>
            <a:chExt cx="5760" cy="4320"/>
          </a:xfrm>
        </p:grpSpPr>
        <p:sp>
          <p:nvSpPr>
            <p:cNvPr id="234499"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4500"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4501"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34502" name="Rectangle 6"/>
          <p:cNvSpPr>
            <a:spLocks noGrp="1" noChangeArrowheads="1"/>
          </p:cNvSpPr>
          <p:nvPr>
            <p:ph type="title"/>
          </p:nvPr>
        </p:nvSpPr>
        <p:spPr>
          <a:xfrm>
            <a:off x="0" y="188913"/>
            <a:ext cx="9144000" cy="1143000"/>
          </a:xfrm>
          <a:solidFill>
            <a:schemeClr val="bg1">
              <a:alpha val="17000"/>
            </a:schemeClr>
          </a:solidFill>
          <a:ln/>
        </p:spPr>
        <p:txBody>
          <a:bodyPr/>
          <a:lstStyle/>
          <a:p>
            <a:r>
              <a:rPr lang="de-DE" sz="2800" b="1">
                <a:solidFill>
                  <a:srgbClr val="000076"/>
                </a:solidFill>
                <a:effectLst>
                  <a:outerShdw blurRad="38100" dist="38100" dir="2700000" algn="tl">
                    <a:srgbClr val="C0C0C0"/>
                  </a:outerShdw>
                </a:effectLst>
              </a:rPr>
              <a:t>Gleichbehandlungsgesetz (GlBG) und Bundes - Gleichbehandlungsgesetz (B-GBG)</a:t>
            </a:r>
            <a:endParaRPr lang="de-AT" sz="2800" b="1">
              <a:solidFill>
                <a:srgbClr val="000076"/>
              </a:solidFill>
              <a:effectLst>
                <a:outerShdw blurRad="38100" dist="38100" dir="2700000" algn="tl">
                  <a:srgbClr val="C0C0C0"/>
                </a:outerShdw>
              </a:effectLst>
            </a:endParaRPr>
          </a:p>
        </p:txBody>
      </p:sp>
      <p:sp>
        <p:nvSpPr>
          <p:cNvPr id="234503" name="Rectangle 7"/>
          <p:cNvSpPr>
            <a:spLocks noGrp="1" noChangeArrowheads="1"/>
          </p:cNvSpPr>
          <p:nvPr>
            <p:ph type="body" idx="1"/>
          </p:nvPr>
        </p:nvSpPr>
        <p:spPr>
          <a:xfrm>
            <a:off x="0" y="1268413"/>
            <a:ext cx="9144000" cy="5256212"/>
          </a:xfrm>
        </p:spPr>
        <p:txBody>
          <a:bodyPr/>
          <a:lstStyle/>
          <a:p>
            <a:pPr>
              <a:buFontTx/>
              <a:buNone/>
            </a:pPr>
            <a:r>
              <a:rPr lang="de-DE" sz="1800" b="1"/>
              <a:t>4 Klassen von Diskriminierten:</a:t>
            </a:r>
          </a:p>
          <a:p>
            <a:pPr>
              <a:buFontTx/>
              <a:buNone/>
            </a:pPr>
            <a:r>
              <a:rPr lang="de-DE" sz="1800"/>
              <a:t>	a. </a:t>
            </a:r>
            <a:r>
              <a:rPr lang="de-DE" sz="1800" i="1"/>
              <a:t>1. Klasse</a:t>
            </a:r>
            <a:r>
              <a:rPr lang="de-DE" sz="1800"/>
              <a:t> -&gt; Behinderte (eigenes Behindertengleichstellungsgesetz mit höchstem Schutzniveau und aktiven Maßnahmen) </a:t>
            </a:r>
          </a:p>
          <a:p>
            <a:pPr>
              <a:buFontTx/>
              <a:buNone/>
            </a:pPr>
            <a:r>
              <a:rPr lang="de-DE" sz="1800"/>
              <a:t>	b. </a:t>
            </a:r>
            <a:r>
              <a:rPr lang="de-DE" sz="1800" i="1"/>
              <a:t>2. Klasse</a:t>
            </a:r>
            <a:r>
              <a:rPr lang="de-DE" sz="1800"/>
              <a:t> -&gt; rassisch und ethnisch Diskriminierte (Schutz nicht nur im Bereich der Arbeitswelt sondern auch darüber hinaus, im Wohnungsbereich, beim Besuch von Lokalen und Geschäften, im Bereich der Sozialversicherung, der Bildung und Erziehung etc.)</a:t>
            </a:r>
          </a:p>
          <a:p>
            <a:pPr>
              <a:buFontTx/>
              <a:buNone/>
            </a:pPr>
            <a:r>
              <a:rPr lang="de-DE" sz="1800"/>
              <a:t>	c. </a:t>
            </a:r>
            <a:r>
              <a:rPr lang="de-DE" sz="1800" i="1"/>
              <a:t>3. Klasse</a:t>
            </a:r>
            <a:r>
              <a:rPr lang="de-DE" sz="1800"/>
              <a:t> -&gt; Frauen (Schutz nur in der Arbeitswelt, aber zumindest auch positive Antidiskriminierungsmaßnahmen)</a:t>
            </a:r>
          </a:p>
          <a:p>
            <a:pPr>
              <a:buFontTx/>
              <a:buNone/>
            </a:pPr>
            <a:r>
              <a:rPr lang="de-DE" sz="1800"/>
              <a:t>	d. </a:t>
            </a:r>
            <a:r>
              <a:rPr lang="de-DE" sz="1800" i="1"/>
              <a:t>4. Klasse</a:t>
            </a:r>
            <a:r>
              <a:rPr lang="de-DE" sz="1800"/>
              <a:t> -&gt; Sexuelle Orientierung, Alter, Religion (nur Arbeitswelt und nur negative Diskriminierungsverbote).</a:t>
            </a:r>
          </a:p>
          <a:p>
            <a:pPr>
              <a:buFontTx/>
              <a:buNone/>
            </a:pPr>
            <a:endParaRPr lang="de-DE" sz="1800"/>
          </a:p>
          <a:p>
            <a:pPr>
              <a:buFontTx/>
              <a:buNone/>
            </a:pPr>
            <a:r>
              <a:rPr lang="de-DE" sz="1800"/>
              <a:t>	Diese (Legal)Diskriminierung der Diskriminierten ist nicht im EU-Recht vorgegeben; die entsprechenden EG-Richtlinien legen nur europaweite absolute Mindeststandards fest, die von den einzelnen Mitgliedstaaten überschritten werden können und sollen (RL 2000/43/EG: Erwägung 25, Art. 6; RL 2000/78/EG: Erwägung 28, Art. 8).</a:t>
            </a:r>
            <a:endParaRPr lang="de-AT" sz="1800"/>
          </a:p>
        </p:txBody>
      </p:sp>
      <p:sp>
        <p:nvSpPr>
          <p:cNvPr id="234504" name="Text Box 8"/>
          <p:cNvSpPr txBox="1">
            <a:spLocks noChangeArrowheads="1"/>
          </p:cNvSpPr>
          <p:nvPr/>
        </p:nvSpPr>
        <p:spPr bwMode="auto">
          <a:xfrm>
            <a:off x="8316913" y="6491288"/>
            <a:ext cx="8270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t>1/2</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4502"/>
                                        </p:tgtEl>
                                        <p:attrNameLst>
                                          <p:attrName>style.visibility</p:attrName>
                                        </p:attrNameLst>
                                      </p:cBhvr>
                                      <p:to>
                                        <p:strVal val="visible"/>
                                      </p:to>
                                    </p:set>
                                    <p:animEffect transition="in" filter="fade">
                                      <p:cBhvr>
                                        <p:cTn id="7" dur="1000"/>
                                        <p:tgtEl>
                                          <p:spTgt spid="234502"/>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34503">
                                            <p:txEl>
                                              <p:pRg st="0" end="0"/>
                                            </p:txEl>
                                          </p:spTgt>
                                        </p:tgtEl>
                                        <p:attrNameLst>
                                          <p:attrName>style.visibility</p:attrName>
                                        </p:attrNameLst>
                                      </p:cBhvr>
                                      <p:to>
                                        <p:strVal val="visible"/>
                                      </p:to>
                                    </p:set>
                                    <p:animEffect transition="in" filter="fade">
                                      <p:cBhvr>
                                        <p:cTn id="11" dur="1000"/>
                                        <p:tgtEl>
                                          <p:spTgt spid="234503">
                                            <p:txEl>
                                              <p:pRg st="0" end="0"/>
                                            </p:txEl>
                                          </p:spTgt>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34503">
                                            <p:txEl>
                                              <p:pRg st="1" end="1"/>
                                            </p:txEl>
                                          </p:spTgt>
                                        </p:tgtEl>
                                        <p:attrNameLst>
                                          <p:attrName>style.visibility</p:attrName>
                                        </p:attrNameLst>
                                      </p:cBhvr>
                                      <p:to>
                                        <p:strVal val="visible"/>
                                      </p:to>
                                    </p:set>
                                    <p:animEffect transition="in" filter="fade">
                                      <p:cBhvr>
                                        <p:cTn id="15" dur="1000"/>
                                        <p:tgtEl>
                                          <p:spTgt spid="234503">
                                            <p:txEl>
                                              <p:pRg st="1" end="1"/>
                                            </p:txEl>
                                          </p:spTgt>
                                        </p:tgtEl>
                                      </p:cBhvr>
                                    </p:animEffect>
                                  </p:childTnLst>
                                </p:cTn>
                              </p:par>
                            </p:childTnLst>
                          </p:cTn>
                        </p:par>
                        <p:par>
                          <p:cTn id="16" fill="hold" nodeType="afterGroup">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234503">
                                            <p:txEl>
                                              <p:pRg st="2" end="2"/>
                                            </p:txEl>
                                          </p:spTgt>
                                        </p:tgtEl>
                                        <p:attrNameLst>
                                          <p:attrName>style.visibility</p:attrName>
                                        </p:attrNameLst>
                                      </p:cBhvr>
                                      <p:to>
                                        <p:strVal val="visible"/>
                                      </p:to>
                                    </p:set>
                                    <p:animEffect transition="in" filter="fade">
                                      <p:cBhvr>
                                        <p:cTn id="19" dur="1000"/>
                                        <p:tgtEl>
                                          <p:spTgt spid="234503">
                                            <p:txEl>
                                              <p:pRg st="2" end="2"/>
                                            </p:txEl>
                                          </p:spTgt>
                                        </p:tgtEl>
                                      </p:cBhvr>
                                    </p:animEffect>
                                  </p:childTnLst>
                                </p:cTn>
                              </p:par>
                            </p:childTnLst>
                          </p:cTn>
                        </p:par>
                        <p:par>
                          <p:cTn id="20" fill="hold" nodeType="afterGroup">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234503">
                                            <p:txEl>
                                              <p:pRg st="3" end="3"/>
                                            </p:txEl>
                                          </p:spTgt>
                                        </p:tgtEl>
                                        <p:attrNameLst>
                                          <p:attrName>style.visibility</p:attrName>
                                        </p:attrNameLst>
                                      </p:cBhvr>
                                      <p:to>
                                        <p:strVal val="visible"/>
                                      </p:to>
                                    </p:set>
                                    <p:animEffect transition="in" filter="fade">
                                      <p:cBhvr>
                                        <p:cTn id="23" dur="1000"/>
                                        <p:tgtEl>
                                          <p:spTgt spid="234503">
                                            <p:txEl>
                                              <p:pRg st="3" end="3"/>
                                            </p:txEl>
                                          </p:spTgt>
                                        </p:tgtEl>
                                      </p:cBhvr>
                                    </p:animEffect>
                                  </p:childTnLst>
                                </p:cTn>
                              </p:par>
                            </p:childTnLst>
                          </p:cTn>
                        </p:par>
                        <p:par>
                          <p:cTn id="24" fill="hold" nodeType="afterGroup">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234503">
                                            <p:txEl>
                                              <p:pRg st="4" end="4"/>
                                            </p:txEl>
                                          </p:spTgt>
                                        </p:tgtEl>
                                        <p:attrNameLst>
                                          <p:attrName>style.visibility</p:attrName>
                                        </p:attrNameLst>
                                      </p:cBhvr>
                                      <p:to>
                                        <p:strVal val="visible"/>
                                      </p:to>
                                    </p:set>
                                    <p:animEffect transition="in" filter="fade">
                                      <p:cBhvr>
                                        <p:cTn id="27" dur="1000"/>
                                        <p:tgtEl>
                                          <p:spTgt spid="234503">
                                            <p:txEl>
                                              <p:pRg st="4" end="4"/>
                                            </p:txEl>
                                          </p:spTgt>
                                        </p:tgtEl>
                                      </p:cBhvr>
                                    </p:animEffect>
                                  </p:childTnLst>
                                </p:cTn>
                              </p:par>
                            </p:childTnLst>
                          </p:cTn>
                        </p:par>
                        <p:par>
                          <p:cTn id="28" fill="hold" nodeType="afterGroup">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234503">
                                            <p:txEl>
                                              <p:pRg st="6" end="6"/>
                                            </p:txEl>
                                          </p:spTgt>
                                        </p:tgtEl>
                                        <p:attrNameLst>
                                          <p:attrName>style.visibility</p:attrName>
                                        </p:attrNameLst>
                                      </p:cBhvr>
                                      <p:to>
                                        <p:strVal val="visible"/>
                                      </p:to>
                                    </p:set>
                                    <p:animEffect transition="in" filter="fade">
                                      <p:cBhvr>
                                        <p:cTn id="31" dur="1000"/>
                                        <p:tgtEl>
                                          <p:spTgt spid="2345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02" grpId="0" animBg="1"/>
      <p:bldP spid="23450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22" name="Group 2"/>
          <p:cNvGrpSpPr>
            <a:grpSpLocks/>
          </p:cNvGrpSpPr>
          <p:nvPr/>
        </p:nvGrpSpPr>
        <p:grpSpPr bwMode="auto">
          <a:xfrm>
            <a:off x="0" y="0"/>
            <a:ext cx="9144000" cy="6858000"/>
            <a:chOff x="0" y="0"/>
            <a:chExt cx="5760" cy="4320"/>
          </a:xfrm>
        </p:grpSpPr>
        <p:sp>
          <p:nvSpPr>
            <p:cNvPr id="235523"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5524"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5525"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35526" name="Rectangle 6"/>
          <p:cNvSpPr>
            <a:spLocks noGrp="1" noChangeArrowheads="1"/>
          </p:cNvSpPr>
          <p:nvPr>
            <p:ph type="title"/>
          </p:nvPr>
        </p:nvSpPr>
        <p:spPr>
          <a:xfrm>
            <a:off x="0" y="274638"/>
            <a:ext cx="9144000" cy="1143000"/>
          </a:xfrm>
          <a:solidFill>
            <a:schemeClr val="bg1">
              <a:alpha val="17000"/>
            </a:schemeClr>
          </a:solidFill>
          <a:ln/>
        </p:spPr>
        <p:txBody>
          <a:bodyPr/>
          <a:lstStyle/>
          <a:p>
            <a:r>
              <a:rPr lang="de-DE" sz="2800" b="1">
                <a:solidFill>
                  <a:srgbClr val="000076"/>
                </a:solidFill>
                <a:effectLst>
                  <a:outerShdw blurRad="38100" dist="38100" dir="2700000" algn="tl">
                    <a:srgbClr val="C0C0C0"/>
                  </a:outerShdw>
                </a:effectLst>
              </a:rPr>
              <a:t>Gleichbehandlungsgesetz (GlBG) und Bundes - Gleichbehandlungsgesetz (B-GBG)</a:t>
            </a:r>
            <a:endParaRPr lang="de-AT" sz="2800" b="1">
              <a:solidFill>
                <a:srgbClr val="000076"/>
              </a:solidFill>
              <a:effectLst>
                <a:outerShdw blurRad="38100" dist="38100" dir="2700000" algn="tl">
                  <a:srgbClr val="C0C0C0"/>
                </a:outerShdw>
              </a:effectLst>
            </a:endParaRPr>
          </a:p>
        </p:txBody>
      </p:sp>
      <p:sp>
        <p:nvSpPr>
          <p:cNvPr id="235527" name="Rectangle 7"/>
          <p:cNvSpPr>
            <a:spLocks noGrp="1" noChangeArrowheads="1"/>
          </p:cNvSpPr>
          <p:nvPr>
            <p:ph type="body" idx="1"/>
          </p:nvPr>
        </p:nvSpPr>
        <p:spPr>
          <a:xfrm>
            <a:off x="468313" y="2133600"/>
            <a:ext cx="8229600" cy="3455988"/>
          </a:xfrm>
        </p:spPr>
        <p:txBody>
          <a:bodyPr/>
          <a:lstStyle/>
          <a:p>
            <a:pPr>
              <a:buFontTx/>
              <a:buNone/>
            </a:pPr>
            <a:r>
              <a:rPr lang="de-DE"/>
              <a:t>	Keine  4-Klassen-Gesellschaft in 8 der 9 Bundesländer (Burgenland, Kärnten, Oberösterreich, Salzburg, Steiermark, Tirol, Vorarlberg, Wien)</a:t>
            </a:r>
          </a:p>
          <a:p>
            <a:pPr>
              <a:buFontTx/>
              <a:buNone/>
            </a:pPr>
            <a:endParaRPr lang="de-DE"/>
          </a:p>
          <a:p>
            <a:pPr>
              <a:buFontTx/>
              <a:buNone/>
            </a:pPr>
            <a:r>
              <a:rPr lang="de-DE"/>
              <a:t>	</a:t>
            </a:r>
            <a:endParaRPr lang="de-AT"/>
          </a:p>
        </p:txBody>
      </p:sp>
      <p:sp>
        <p:nvSpPr>
          <p:cNvPr id="235528" name="Text Box 8"/>
          <p:cNvSpPr txBox="1">
            <a:spLocks noChangeArrowheads="1"/>
          </p:cNvSpPr>
          <p:nvPr/>
        </p:nvSpPr>
        <p:spPr bwMode="auto">
          <a:xfrm>
            <a:off x="8316913" y="6491288"/>
            <a:ext cx="8270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t>2/2</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5526"/>
                                        </p:tgtEl>
                                        <p:attrNameLst>
                                          <p:attrName>style.visibility</p:attrName>
                                        </p:attrNameLst>
                                      </p:cBhvr>
                                      <p:to>
                                        <p:strVal val="visible"/>
                                      </p:to>
                                    </p:set>
                                    <p:animEffect transition="in" filter="fade">
                                      <p:cBhvr>
                                        <p:cTn id="7" dur="1000"/>
                                        <p:tgtEl>
                                          <p:spTgt spid="235526"/>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35527">
                                            <p:txEl>
                                              <p:pRg st="0" end="0"/>
                                            </p:txEl>
                                          </p:spTgt>
                                        </p:tgtEl>
                                        <p:attrNameLst>
                                          <p:attrName>style.visibility</p:attrName>
                                        </p:attrNameLst>
                                      </p:cBhvr>
                                      <p:to>
                                        <p:strVal val="visible"/>
                                      </p:to>
                                    </p:set>
                                    <p:animEffect transition="in" filter="fade">
                                      <p:cBhvr>
                                        <p:cTn id="11" dur="1000"/>
                                        <p:tgtEl>
                                          <p:spTgt spid="235527">
                                            <p:txEl>
                                              <p:pRg st="0" end="0"/>
                                            </p:txEl>
                                          </p:spTgt>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35527">
                                            <p:txEl>
                                              <p:pRg st="2" end="2"/>
                                            </p:txEl>
                                          </p:spTgt>
                                        </p:tgtEl>
                                        <p:attrNameLst>
                                          <p:attrName>style.visibility</p:attrName>
                                        </p:attrNameLst>
                                      </p:cBhvr>
                                      <p:to>
                                        <p:strVal val="visible"/>
                                      </p:to>
                                    </p:set>
                                    <p:animEffect transition="in" filter="fade">
                                      <p:cBhvr>
                                        <p:cTn id="15" dur="1000"/>
                                        <p:tgtEl>
                                          <p:spTgt spid="2355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6" grpId="0" animBg="1"/>
      <p:bldP spid="23552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6546" name="Group 2"/>
          <p:cNvGrpSpPr>
            <a:grpSpLocks/>
          </p:cNvGrpSpPr>
          <p:nvPr/>
        </p:nvGrpSpPr>
        <p:grpSpPr bwMode="auto">
          <a:xfrm>
            <a:off x="0" y="0"/>
            <a:ext cx="9144000" cy="6858000"/>
            <a:chOff x="0" y="0"/>
            <a:chExt cx="5760" cy="4320"/>
          </a:xfrm>
        </p:grpSpPr>
        <p:sp>
          <p:nvSpPr>
            <p:cNvPr id="236547"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6548"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6549"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pic>
        <p:nvPicPr>
          <p:cNvPr id="236551" name="Picture 7"/>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549275"/>
            <a:ext cx="8229600" cy="5759450"/>
          </a:xfrm>
        </p:spPr>
      </p:pic>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2690" name="Group 2"/>
          <p:cNvGrpSpPr>
            <a:grpSpLocks/>
          </p:cNvGrpSpPr>
          <p:nvPr/>
        </p:nvGrpSpPr>
        <p:grpSpPr bwMode="auto">
          <a:xfrm>
            <a:off x="0" y="0"/>
            <a:ext cx="9144000" cy="6858000"/>
            <a:chOff x="0" y="0"/>
            <a:chExt cx="5760" cy="4320"/>
          </a:xfrm>
        </p:grpSpPr>
        <p:sp>
          <p:nvSpPr>
            <p:cNvPr id="242691"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2692"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2693"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42695" name="Rectangle 7"/>
          <p:cNvSpPr>
            <a:spLocks noGrp="1" noChangeArrowheads="1"/>
          </p:cNvSpPr>
          <p:nvPr>
            <p:ph type="body" idx="1"/>
          </p:nvPr>
        </p:nvSpPr>
        <p:spPr/>
        <p:txBody>
          <a:bodyPr/>
          <a:lstStyle/>
          <a:p>
            <a:pPr>
              <a:buFontTx/>
              <a:buNone/>
            </a:pPr>
            <a:endParaRPr lang="de-DE" dirty="0"/>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493722"/>
          </a:xfrm>
          <a:prstGeom prst="rect">
            <a:avLst/>
          </a:prstGeom>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197" name="Group 5"/>
          <p:cNvGrpSpPr>
            <a:grpSpLocks/>
          </p:cNvGrpSpPr>
          <p:nvPr/>
        </p:nvGrpSpPr>
        <p:grpSpPr bwMode="auto">
          <a:xfrm>
            <a:off x="0" y="0"/>
            <a:ext cx="9144000" cy="6858000"/>
            <a:chOff x="0" y="0"/>
            <a:chExt cx="5760" cy="4320"/>
          </a:xfrm>
        </p:grpSpPr>
        <p:sp>
          <p:nvSpPr>
            <p:cNvPr id="136198" name="Rectangle 6"/>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36199" name="Rectangle 7"/>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36200" name="Text Box 8"/>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136194" name="Rectangle 2"/>
          <p:cNvSpPr>
            <a:spLocks noGrp="1" noChangeArrowheads="1"/>
          </p:cNvSpPr>
          <p:nvPr>
            <p:ph type="title"/>
          </p:nvPr>
        </p:nvSpPr>
        <p:spPr>
          <a:xfrm>
            <a:off x="395288" y="404813"/>
            <a:ext cx="8229600" cy="1152525"/>
          </a:xfrm>
        </p:spPr>
        <p:txBody>
          <a:bodyPr/>
          <a:lstStyle/>
          <a:p>
            <a:r>
              <a:rPr lang="de-AT" sz="3500" b="1">
                <a:solidFill>
                  <a:srgbClr val="000076"/>
                </a:solidFill>
                <a:effectLst>
                  <a:outerShdw blurRad="38100" dist="38100" dir="2700000" algn="tl">
                    <a:srgbClr val="C0C0C0"/>
                  </a:outerShdw>
                </a:effectLst>
              </a:rPr>
              <a:t>Sexualität im Recht vor 300 Jahren</a:t>
            </a:r>
          </a:p>
        </p:txBody>
      </p:sp>
      <p:sp>
        <p:nvSpPr>
          <p:cNvPr id="136195" name="Rectangle 3"/>
          <p:cNvSpPr>
            <a:spLocks noGrp="1" noChangeArrowheads="1"/>
          </p:cNvSpPr>
          <p:nvPr>
            <p:ph type="body" idx="1"/>
          </p:nvPr>
        </p:nvSpPr>
        <p:spPr>
          <a:xfrm>
            <a:off x="179388" y="1557338"/>
            <a:ext cx="8642350" cy="5300662"/>
          </a:xfrm>
        </p:spPr>
        <p:txBody>
          <a:bodyPr/>
          <a:lstStyle/>
          <a:p>
            <a:pPr marL="609600" indent="-609600"/>
            <a:r>
              <a:rPr lang="de-AT" sz="2400" b="1"/>
              <a:t>„Gemeine Hurerey und andere </a:t>
            </a:r>
          </a:p>
          <a:p>
            <a:pPr marL="609600" indent="-609600">
              <a:buFontTx/>
              <a:buNone/>
            </a:pPr>
            <a:r>
              <a:rPr lang="de-AT" sz="2400" b="1"/>
              <a:t>	unziemliche Beywohnungen“</a:t>
            </a:r>
          </a:p>
          <a:p>
            <a:pPr marL="609600" indent="-609600">
              <a:buFontTx/>
              <a:buNone/>
            </a:pPr>
            <a:r>
              <a:rPr lang="de-AT" sz="2400"/>
              <a:t>	-&gt; Vaginalverkehr zwischen ledigen Personen </a:t>
            </a:r>
          </a:p>
          <a:p>
            <a:pPr marL="609600" indent="-609600">
              <a:buFontTx/>
              <a:buNone/>
            </a:pPr>
            <a:r>
              <a:rPr lang="de-AT" sz="2400"/>
              <a:t>	    („einfache Unzucht“)</a:t>
            </a:r>
          </a:p>
          <a:p>
            <a:pPr marL="609600" indent="-609600">
              <a:buFontTx/>
              <a:buNone/>
            </a:pPr>
            <a:r>
              <a:rPr lang="de-AT" sz="2400"/>
              <a:t>	-&gt; Leben zweier lediger Personen in „stäter unehrlicher </a:t>
            </a:r>
          </a:p>
          <a:p>
            <a:pPr marL="609600" indent="-609600">
              <a:buFontTx/>
              <a:buNone/>
            </a:pPr>
            <a:r>
              <a:rPr lang="de-AT" sz="2400"/>
              <a:t>           Beywohnung“ („Konkubinat“)</a:t>
            </a:r>
          </a:p>
          <a:p>
            <a:pPr marL="609600" indent="-609600">
              <a:buFontTx/>
              <a:buNone/>
            </a:pPr>
            <a:r>
              <a:rPr lang="de-AT" sz="2400"/>
              <a:t> 	-&gt; „Dem unzüchtigen Leben nachhängen und Jedermann </a:t>
            </a:r>
          </a:p>
          <a:p>
            <a:pPr marL="609600" indent="-609600">
              <a:buFontTx/>
              <a:buNone/>
            </a:pPr>
            <a:r>
              <a:rPr lang="de-AT" sz="2400"/>
              <a:t>            zu Willen stehen“ durch eine „ledige Weibsperson“   </a:t>
            </a:r>
          </a:p>
          <a:p>
            <a:pPr marL="609600" indent="-609600">
              <a:buFontTx/>
              <a:buNone/>
            </a:pPr>
            <a:endParaRPr lang="de-AT" sz="2400"/>
          </a:p>
          <a:p>
            <a:pPr marL="609600" indent="-609600">
              <a:buFontTx/>
              <a:buNone/>
            </a:pPr>
            <a:r>
              <a:rPr lang="de-AT" sz="2400"/>
              <a:t>	Empfindliche Leibesstrafen und Landesverweisung. </a:t>
            </a:r>
          </a:p>
          <a:p>
            <a:pPr marL="609600" indent="-609600">
              <a:buFontTx/>
              <a:buNone/>
            </a:pPr>
            <a:r>
              <a:rPr lang="de-AT" sz="2400"/>
              <a:t>	Folter war zulässig.</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6194"/>
                                        </p:tgtEl>
                                        <p:attrNameLst>
                                          <p:attrName>style.visibility</p:attrName>
                                        </p:attrNameLst>
                                      </p:cBhvr>
                                      <p:to>
                                        <p:strVal val="visible"/>
                                      </p:to>
                                    </p:set>
                                    <p:animEffect transition="in" filter="fade">
                                      <p:cBhvr>
                                        <p:cTn id="7" dur="1000"/>
                                        <p:tgtEl>
                                          <p:spTgt spid="136194"/>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6195">
                                            <p:txEl>
                                              <p:pRg st="0" end="0"/>
                                            </p:txEl>
                                          </p:spTgt>
                                        </p:tgtEl>
                                        <p:attrNameLst>
                                          <p:attrName>style.visibility</p:attrName>
                                        </p:attrNameLst>
                                      </p:cBhvr>
                                      <p:to>
                                        <p:strVal val="visible"/>
                                      </p:to>
                                    </p:set>
                                    <p:animEffect transition="in" filter="fade">
                                      <p:cBhvr>
                                        <p:cTn id="11" dur="1000"/>
                                        <p:tgtEl>
                                          <p:spTgt spid="136195">
                                            <p:txEl>
                                              <p:pRg st="0" end="0"/>
                                            </p:txEl>
                                          </p:spTgt>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36195">
                                            <p:txEl>
                                              <p:pRg st="1" end="1"/>
                                            </p:txEl>
                                          </p:spTgt>
                                        </p:tgtEl>
                                        <p:attrNameLst>
                                          <p:attrName>style.visibility</p:attrName>
                                        </p:attrNameLst>
                                      </p:cBhvr>
                                      <p:to>
                                        <p:strVal val="visible"/>
                                      </p:to>
                                    </p:set>
                                    <p:animEffect transition="in" filter="fade">
                                      <p:cBhvr>
                                        <p:cTn id="15" dur="1000"/>
                                        <p:tgtEl>
                                          <p:spTgt spid="136195">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6195">
                                            <p:txEl>
                                              <p:pRg st="2" end="2"/>
                                            </p:txEl>
                                          </p:spTgt>
                                        </p:tgtEl>
                                        <p:attrNameLst>
                                          <p:attrName>style.visibility</p:attrName>
                                        </p:attrNameLst>
                                      </p:cBhvr>
                                      <p:to>
                                        <p:strVal val="visible"/>
                                      </p:to>
                                    </p:set>
                                    <p:animEffect transition="in" filter="fade">
                                      <p:cBhvr>
                                        <p:cTn id="20" dur="1000"/>
                                        <p:tgtEl>
                                          <p:spTgt spid="136195">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6195">
                                            <p:txEl>
                                              <p:pRg st="3" end="3"/>
                                            </p:txEl>
                                          </p:spTgt>
                                        </p:tgtEl>
                                        <p:attrNameLst>
                                          <p:attrName>style.visibility</p:attrName>
                                        </p:attrNameLst>
                                      </p:cBhvr>
                                      <p:to>
                                        <p:strVal val="visible"/>
                                      </p:to>
                                    </p:set>
                                    <p:animEffect transition="in" filter="fade">
                                      <p:cBhvr>
                                        <p:cTn id="23" dur="1000"/>
                                        <p:tgtEl>
                                          <p:spTgt spid="136195">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6195">
                                            <p:txEl>
                                              <p:pRg st="4" end="4"/>
                                            </p:txEl>
                                          </p:spTgt>
                                        </p:tgtEl>
                                        <p:attrNameLst>
                                          <p:attrName>style.visibility</p:attrName>
                                        </p:attrNameLst>
                                      </p:cBhvr>
                                      <p:to>
                                        <p:strVal val="visible"/>
                                      </p:to>
                                    </p:set>
                                    <p:animEffect transition="in" filter="fade">
                                      <p:cBhvr>
                                        <p:cTn id="28" dur="1000"/>
                                        <p:tgtEl>
                                          <p:spTgt spid="136195">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6195">
                                            <p:txEl>
                                              <p:pRg st="5" end="5"/>
                                            </p:txEl>
                                          </p:spTgt>
                                        </p:tgtEl>
                                        <p:attrNameLst>
                                          <p:attrName>style.visibility</p:attrName>
                                        </p:attrNameLst>
                                      </p:cBhvr>
                                      <p:to>
                                        <p:strVal val="visible"/>
                                      </p:to>
                                    </p:set>
                                    <p:animEffect transition="in" filter="fade">
                                      <p:cBhvr>
                                        <p:cTn id="31" dur="1000"/>
                                        <p:tgtEl>
                                          <p:spTgt spid="136195">
                                            <p:txEl>
                                              <p:pRg st="5" end="5"/>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6195">
                                            <p:txEl>
                                              <p:pRg st="6" end="6"/>
                                            </p:txEl>
                                          </p:spTgt>
                                        </p:tgtEl>
                                        <p:attrNameLst>
                                          <p:attrName>style.visibility</p:attrName>
                                        </p:attrNameLst>
                                      </p:cBhvr>
                                      <p:to>
                                        <p:strVal val="visible"/>
                                      </p:to>
                                    </p:set>
                                    <p:animEffect transition="in" filter="fade">
                                      <p:cBhvr>
                                        <p:cTn id="36" dur="1000"/>
                                        <p:tgtEl>
                                          <p:spTgt spid="136195">
                                            <p:txEl>
                                              <p:pRg st="6" end="6"/>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6195">
                                            <p:txEl>
                                              <p:pRg st="7" end="7"/>
                                            </p:txEl>
                                          </p:spTgt>
                                        </p:tgtEl>
                                        <p:attrNameLst>
                                          <p:attrName>style.visibility</p:attrName>
                                        </p:attrNameLst>
                                      </p:cBhvr>
                                      <p:to>
                                        <p:strVal val="visible"/>
                                      </p:to>
                                    </p:set>
                                    <p:animEffect transition="in" filter="fade">
                                      <p:cBhvr>
                                        <p:cTn id="39" dur="1000"/>
                                        <p:tgtEl>
                                          <p:spTgt spid="136195">
                                            <p:txEl>
                                              <p:pRg st="7" end="7"/>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6195">
                                            <p:txEl>
                                              <p:pRg st="9" end="9"/>
                                            </p:txEl>
                                          </p:spTgt>
                                        </p:tgtEl>
                                        <p:attrNameLst>
                                          <p:attrName>style.visibility</p:attrName>
                                        </p:attrNameLst>
                                      </p:cBhvr>
                                      <p:to>
                                        <p:strVal val="visible"/>
                                      </p:to>
                                    </p:set>
                                    <p:animEffect transition="in" filter="fade">
                                      <p:cBhvr>
                                        <p:cTn id="44" dur="1000"/>
                                        <p:tgtEl>
                                          <p:spTgt spid="136195">
                                            <p:txEl>
                                              <p:pRg st="9" end="9"/>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36195">
                                            <p:txEl>
                                              <p:pRg st="10" end="10"/>
                                            </p:txEl>
                                          </p:spTgt>
                                        </p:tgtEl>
                                        <p:attrNameLst>
                                          <p:attrName>style.visibility</p:attrName>
                                        </p:attrNameLst>
                                      </p:cBhvr>
                                      <p:to>
                                        <p:strVal val="visible"/>
                                      </p:to>
                                    </p:set>
                                    <p:animEffect transition="in" filter="fade">
                                      <p:cBhvr>
                                        <p:cTn id="49" dur="1000"/>
                                        <p:tgtEl>
                                          <p:spTgt spid="13619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4" grpId="0"/>
      <p:bldP spid="136195"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42" name="Group 2"/>
          <p:cNvGrpSpPr>
            <a:grpSpLocks/>
          </p:cNvGrpSpPr>
          <p:nvPr/>
        </p:nvGrpSpPr>
        <p:grpSpPr bwMode="auto">
          <a:xfrm>
            <a:off x="0" y="0"/>
            <a:ext cx="9144000" cy="6858000"/>
            <a:chOff x="0" y="0"/>
            <a:chExt cx="5760" cy="4320"/>
          </a:xfrm>
        </p:grpSpPr>
        <p:sp>
          <p:nvSpPr>
            <p:cNvPr id="317443"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17444"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17445" name="Text Box 5"/>
            <p:cNvSpPr txBox="1">
              <a:spLocks noChangeArrowheads="1"/>
            </p:cNvSpPr>
            <p:nvPr/>
          </p:nvSpPr>
          <p:spPr bwMode="auto">
            <a:xfrm>
              <a:off x="0" y="4089"/>
              <a:ext cx="57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317446" name="Rectangle 6"/>
          <p:cNvSpPr>
            <a:spLocks noGrp="1" noChangeArrowheads="1"/>
          </p:cNvSpPr>
          <p:nvPr>
            <p:ph type="title"/>
          </p:nvPr>
        </p:nvSpPr>
        <p:spPr/>
        <p:txBody>
          <a:bodyPr/>
          <a:lstStyle/>
          <a:p>
            <a:r>
              <a:rPr lang="de-DE" b="1">
                <a:effectLst>
                  <a:outerShdw blurRad="38100" dist="38100" dir="2700000" algn="tl">
                    <a:srgbClr val="C0C0C0"/>
                  </a:outerShdw>
                </a:effectLst>
              </a:rPr>
              <a:t>Council of Europe</a:t>
            </a:r>
            <a:br>
              <a:rPr lang="de-DE" b="1">
                <a:effectLst>
                  <a:outerShdw blurRad="38100" dist="38100" dir="2700000" algn="tl">
                    <a:srgbClr val="C0C0C0"/>
                  </a:outerShdw>
                </a:effectLst>
              </a:rPr>
            </a:br>
            <a:r>
              <a:rPr lang="de-DE" sz="2800" b="1">
                <a:effectLst>
                  <a:outerShdw blurRad="38100" dist="38100" dir="2700000" algn="tl">
                    <a:srgbClr val="C0C0C0"/>
                  </a:outerShdw>
                </a:effectLst>
              </a:rPr>
              <a:t>(47 member-states)</a:t>
            </a:r>
            <a:endParaRPr lang="de-DE" sz="2800" b="1"/>
          </a:p>
        </p:txBody>
      </p:sp>
      <p:graphicFrame>
        <p:nvGraphicFramePr>
          <p:cNvPr id="2" name="Object 7"/>
          <p:cNvGraphicFramePr>
            <a:graphicFrameLocks noGrp="1" noChangeAspect="1"/>
          </p:cNvGraphicFramePr>
          <p:nvPr>
            <p:ph idx="1"/>
          </p:nvPr>
        </p:nvGraphicFramePr>
        <p:xfrm>
          <a:off x="1576388" y="1881188"/>
          <a:ext cx="5989637" cy="3962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Object 8"/>
          <p:cNvGraphicFramePr>
            <a:graphicFrameLocks noChangeAspect="1"/>
          </p:cNvGraphicFramePr>
          <p:nvPr>
            <p:extLst>
              <p:ext uri="{D42A27DB-BD31-4B8C-83A1-F6EECF244321}">
                <p14:modId xmlns:p14="http://schemas.microsoft.com/office/powerpoint/2010/main" val="3168963128"/>
              </p:ext>
            </p:extLst>
          </p:nvPr>
        </p:nvGraphicFramePr>
        <p:xfrm>
          <a:off x="295275" y="1177925"/>
          <a:ext cx="8477250" cy="482123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8466" name="Group 2"/>
          <p:cNvGrpSpPr>
            <a:grpSpLocks/>
          </p:cNvGrpSpPr>
          <p:nvPr/>
        </p:nvGrpSpPr>
        <p:grpSpPr bwMode="auto">
          <a:xfrm>
            <a:off x="0" y="0"/>
            <a:ext cx="9144000" cy="6858000"/>
            <a:chOff x="0" y="0"/>
            <a:chExt cx="5760" cy="4320"/>
          </a:xfrm>
        </p:grpSpPr>
        <p:sp>
          <p:nvSpPr>
            <p:cNvPr id="318467"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18468"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18469" name="Text Box 5"/>
            <p:cNvSpPr txBox="1">
              <a:spLocks noChangeArrowheads="1"/>
            </p:cNvSpPr>
            <p:nvPr/>
          </p:nvSpPr>
          <p:spPr bwMode="auto">
            <a:xfrm>
              <a:off x="0" y="4089"/>
              <a:ext cx="57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318470" name="Rectangle 6"/>
          <p:cNvSpPr>
            <a:spLocks noGrp="1" noChangeArrowheads="1"/>
          </p:cNvSpPr>
          <p:nvPr>
            <p:ph type="title"/>
          </p:nvPr>
        </p:nvSpPr>
        <p:spPr/>
        <p:txBody>
          <a:bodyPr/>
          <a:lstStyle/>
          <a:p>
            <a:r>
              <a:rPr lang="de-DE" b="1" dirty="0">
                <a:effectLst>
                  <a:outerShdw blurRad="38100" dist="38100" dir="2700000" algn="tl">
                    <a:srgbClr val="C0C0C0"/>
                  </a:outerShdw>
                </a:effectLst>
              </a:rPr>
              <a:t>European Union</a:t>
            </a:r>
            <a:br>
              <a:rPr lang="de-DE" b="1" dirty="0">
                <a:effectLst>
                  <a:outerShdw blurRad="38100" dist="38100" dir="2700000" algn="tl">
                    <a:srgbClr val="C0C0C0"/>
                  </a:outerShdw>
                </a:effectLst>
              </a:rPr>
            </a:br>
            <a:r>
              <a:rPr lang="de-DE" sz="2800" b="1" dirty="0">
                <a:effectLst>
                  <a:outerShdw blurRad="38100" dist="38100" dir="2700000" algn="tl">
                    <a:srgbClr val="C0C0C0"/>
                  </a:outerShdw>
                </a:effectLst>
              </a:rPr>
              <a:t>(</a:t>
            </a:r>
            <a:r>
              <a:rPr lang="de-DE" sz="2800" b="1" dirty="0" smtClean="0">
                <a:effectLst>
                  <a:outerShdw blurRad="38100" dist="38100" dir="2700000" algn="tl">
                    <a:srgbClr val="C0C0C0"/>
                  </a:outerShdw>
                </a:effectLst>
              </a:rPr>
              <a:t>28 </a:t>
            </a:r>
            <a:r>
              <a:rPr lang="de-DE" sz="2800" b="1" dirty="0" err="1">
                <a:effectLst>
                  <a:outerShdw blurRad="38100" dist="38100" dir="2700000" algn="tl">
                    <a:srgbClr val="C0C0C0"/>
                  </a:outerShdw>
                </a:effectLst>
              </a:rPr>
              <a:t>member-states</a:t>
            </a:r>
            <a:r>
              <a:rPr lang="de-DE" sz="2800" b="1" dirty="0">
                <a:effectLst>
                  <a:outerShdw blurRad="38100" dist="38100" dir="2700000" algn="tl">
                    <a:srgbClr val="C0C0C0"/>
                  </a:outerShdw>
                </a:effectLst>
              </a:rPr>
              <a:t>)</a:t>
            </a:r>
            <a:endParaRPr lang="de-DE" sz="2800" b="1" dirty="0"/>
          </a:p>
        </p:txBody>
      </p:sp>
      <p:graphicFrame>
        <p:nvGraphicFramePr>
          <p:cNvPr id="2" name="Object 7"/>
          <p:cNvGraphicFramePr>
            <a:graphicFrameLocks noGrp="1" noChangeAspect="1"/>
          </p:cNvGraphicFramePr>
          <p:nvPr>
            <p:ph idx="1"/>
          </p:nvPr>
        </p:nvGraphicFramePr>
        <p:xfrm>
          <a:off x="1576388" y="1881188"/>
          <a:ext cx="5989637" cy="3962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Object 8"/>
          <p:cNvGraphicFramePr>
            <a:graphicFrameLocks noChangeAspect="1"/>
          </p:cNvGraphicFramePr>
          <p:nvPr>
            <p:extLst>
              <p:ext uri="{D42A27DB-BD31-4B8C-83A1-F6EECF244321}">
                <p14:modId xmlns:p14="http://schemas.microsoft.com/office/powerpoint/2010/main" val="633382067"/>
              </p:ext>
            </p:extLst>
          </p:nvPr>
        </p:nvGraphicFramePr>
        <p:xfrm>
          <a:off x="295275" y="1177925"/>
          <a:ext cx="8477250" cy="482123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2343" name="Group 7"/>
          <p:cNvGrpSpPr>
            <a:grpSpLocks/>
          </p:cNvGrpSpPr>
          <p:nvPr/>
        </p:nvGrpSpPr>
        <p:grpSpPr bwMode="auto">
          <a:xfrm>
            <a:off x="0" y="0"/>
            <a:ext cx="9144000" cy="6858000"/>
            <a:chOff x="0" y="0"/>
            <a:chExt cx="5760" cy="4320"/>
          </a:xfrm>
        </p:grpSpPr>
        <p:sp>
          <p:nvSpPr>
            <p:cNvPr id="142340" name="Rectangle 4"/>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2341" name="Rectangle 5"/>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2342" name="Text Box 6"/>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142339" name="Rectangle 3"/>
          <p:cNvSpPr>
            <a:spLocks noGrp="1" noChangeArrowheads="1"/>
          </p:cNvSpPr>
          <p:nvPr>
            <p:ph type="body" idx="1"/>
          </p:nvPr>
        </p:nvSpPr>
        <p:spPr>
          <a:xfrm>
            <a:off x="323850" y="404813"/>
            <a:ext cx="8570913" cy="6048375"/>
          </a:xfrm>
        </p:spPr>
        <p:txBody>
          <a:bodyPr/>
          <a:lstStyle/>
          <a:p>
            <a:pPr marL="381000" indent="-381000">
              <a:lnSpc>
                <a:spcPct val="80000"/>
              </a:lnSpc>
              <a:buFontTx/>
              <a:buNone/>
            </a:pPr>
            <a:endParaRPr lang="de-DE" sz="2800" b="1">
              <a:solidFill>
                <a:srgbClr val="000076"/>
              </a:solidFill>
              <a:effectLst>
                <a:outerShdw blurRad="38100" dist="38100" dir="2700000" algn="tl">
                  <a:srgbClr val="C0C0C0"/>
                </a:outerShdw>
              </a:effectLst>
            </a:endParaRPr>
          </a:p>
          <a:p>
            <a:pPr marL="381000" indent="-381000" algn="ctr">
              <a:lnSpc>
                <a:spcPct val="80000"/>
              </a:lnSpc>
              <a:buFontTx/>
              <a:buNone/>
            </a:pPr>
            <a:r>
              <a:rPr lang="de-DE" sz="2800" b="1">
                <a:solidFill>
                  <a:srgbClr val="000076"/>
                </a:solidFill>
                <a:effectLst>
                  <a:outerShdw blurRad="38100" dist="38100" dir="2700000" algn="tl">
                    <a:srgbClr val="C0C0C0"/>
                  </a:outerShdw>
                </a:effectLst>
              </a:rPr>
              <a:t>EGMR-Judikatur (Homosexualität)</a:t>
            </a:r>
          </a:p>
          <a:p>
            <a:pPr marL="381000" indent="-381000">
              <a:lnSpc>
                <a:spcPct val="80000"/>
              </a:lnSpc>
              <a:buFontTx/>
              <a:buNone/>
            </a:pPr>
            <a:endParaRPr lang="de-DE" sz="2800" b="1">
              <a:solidFill>
                <a:srgbClr val="000076"/>
              </a:solidFill>
              <a:effectLst>
                <a:outerShdw blurRad="38100" dist="38100" dir="2700000" algn="tl">
                  <a:srgbClr val="C0C0C0"/>
                </a:outerShdw>
              </a:effectLst>
            </a:endParaRPr>
          </a:p>
          <a:p>
            <a:pPr marL="381000" indent="-381000">
              <a:lnSpc>
                <a:spcPct val="80000"/>
              </a:lnSpc>
              <a:buFontTx/>
              <a:buNone/>
            </a:pPr>
            <a:r>
              <a:rPr lang="de-DE" sz="2800" b="1">
                <a:solidFill>
                  <a:srgbClr val="000076"/>
                </a:solidFill>
                <a:effectLst>
                  <a:outerShdw blurRad="38100" dist="38100" dir="2700000" algn="tl">
                    <a:srgbClr val="C0C0C0"/>
                  </a:outerShdw>
                </a:effectLst>
              </a:rPr>
              <a:t>Strafrecht:</a:t>
            </a:r>
          </a:p>
          <a:p>
            <a:pPr marL="800100" lvl="1" indent="-342900">
              <a:lnSpc>
                <a:spcPct val="80000"/>
              </a:lnSpc>
              <a:buFont typeface="Arial" charset="0"/>
              <a:buNone/>
            </a:pPr>
            <a:endParaRPr lang="de-DE" sz="1800"/>
          </a:p>
          <a:p>
            <a:pPr marL="381000" indent="-381000">
              <a:lnSpc>
                <a:spcPct val="80000"/>
              </a:lnSpc>
              <a:buFontTx/>
              <a:buNone/>
            </a:pPr>
            <a:r>
              <a:rPr lang="de-DE" sz="2000"/>
              <a:t>(a) Totalverbote verletzen Art. 8 EMRK</a:t>
            </a:r>
            <a:endParaRPr lang="fr-FR" sz="2000" i="1"/>
          </a:p>
          <a:p>
            <a:pPr marL="800100" lvl="1" indent="-342900">
              <a:lnSpc>
                <a:spcPct val="80000"/>
              </a:lnSpc>
            </a:pPr>
            <a:r>
              <a:rPr lang="fr-FR" sz="1800" i="1"/>
              <a:t>	Dudgeon vs. UK</a:t>
            </a:r>
            <a:r>
              <a:rPr lang="fr-FR" sz="1800"/>
              <a:t> 1981, </a:t>
            </a:r>
            <a:r>
              <a:rPr lang="fr-FR" sz="1800" i="1"/>
              <a:t>Norris vs. Ireland</a:t>
            </a:r>
            <a:r>
              <a:rPr lang="fr-FR" sz="1800"/>
              <a:t> 1988, </a:t>
            </a:r>
            <a:r>
              <a:rPr lang="de-DE" sz="1800" i="1"/>
              <a:t>Modinos vs. Cyprus</a:t>
            </a:r>
            <a:r>
              <a:rPr lang="de-DE" sz="1800"/>
              <a:t> 1993</a:t>
            </a:r>
          </a:p>
          <a:p>
            <a:pPr marL="381000" indent="-381000">
              <a:lnSpc>
                <a:spcPct val="80000"/>
              </a:lnSpc>
              <a:buFontTx/>
              <a:buNone/>
            </a:pPr>
            <a:r>
              <a:rPr lang="de-DE" sz="1800"/>
              <a:t>	 ebenso: UN-Menschenrechtsausschuss, </a:t>
            </a:r>
            <a:r>
              <a:rPr lang="de-DE" sz="1800" i="1"/>
              <a:t>Toonen vs. Australia</a:t>
            </a:r>
            <a:r>
              <a:rPr lang="de-DE" sz="1800"/>
              <a:t> 2004</a:t>
            </a:r>
          </a:p>
          <a:p>
            <a:pPr marL="381000" indent="-381000">
              <a:lnSpc>
                <a:spcPct val="80000"/>
              </a:lnSpc>
              <a:buFontTx/>
              <a:buNone/>
            </a:pPr>
            <a:endParaRPr lang="de-DE" sz="1800"/>
          </a:p>
          <a:p>
            <a:pPr marL="381000" indent="-381000">
              <a:lnSpc>
                <a:spcPct val="80000"/>
              </a:lnSpc>
              <a:buFontTx/>
              <a:buNone/>
            </a:pPr>
            <a:r>
              <a:rPr lang="de-DE" sz="2000"/>
              <a:t>(b) Verbote (homo)sexueller Kontakte zwischen mehr als zwei   Personen verletzen Art. 8 EMRK</a:t>
            </a:r>
            <a:endParaRPr lang="fr-FR" sz="2000" i="1"/>
          </a:p>
          <a:p>
            <a:pPr marL="800100" lvl="1" indent="-342900">
              <a:lnSpc>
                <a:spcPct val="80000"/>
              </a:lnSpc>
            </a:pPr>
            <a:r>
              <a:rPr lang="fr-FR" sz="1800" i="1"/>
              <a:t>	A.D.T. vs. UK </a:t>
            </a:r>
            <a:r>
              <a:rPr lang="fr-FR" sz="1800"/>
              <a:t>2000</a:t>
            </a:r>
            <a:endParaRPr lang="de-DE" sz="1800"/>
          </a:p>
          <a:p>
            <a:pPr marL="381000" indent="-381000">
              <a:lnSpc>
                <a:spcPct val="80000"/>
              </a:lnSpc>
              <a:buFontTx/>
              <a:buNone/>
            </a:pPr>
            <a:endParaRPr lang="de-DE" sz="2000"/>
          </a:p>
          <a:p>
            <a:pPr marL="381000" indent="-381000">
              <a:lnSpc>
                <a:spcPct val="80000"/>
              </a:lnSpc>
              <a:buFontTx/>
              <a:buNone/>
            </a:pPr>
            <a:r>
              <a:rPr lang="de-DE" sz="2000"/>
              <a:t>(c) Sonderaltersgrenzen verletzten Art. 8 und 14 EMRK</a:t>
            </a:r>
            <a:endParaRPr lang="de-DE" sz="2000" i="1"/>
          </a:p>
          <a:p>
            <a:pPr marL="800100" lvl="1" indent="-342900">
              <a:lnSpc>
                <a:spcPct val="80000"/>
              </a:lnSpc>
            </a:pPr>
            <a:r>
              <a:rPr lang="de-DE" sz="1800" i="1"/>
              <a:t>L. &amp; V. vs. Austria</a:t>
            </a:r>
            <a:r>
              <a:rPr lang="de-DE" sz="1800"/>
              <a:t> 2003, </a:t>
            </a:r>
            <a:r>
              <a:rPr lang="de-DE" sz="1800" i="1"/>
              <a:t>S.L. vs. Austria</a:t>
            </a:r>
            <a:r>
              <a:rPr lang="de-DE" sz="1800"/>
              <a:t> 2003, </a:t>
            </a:r>
            <a:r>
              <a:rPr lang="de-DE" sz="1800" i="1"/>
              <a:t>Woditschka &amp;    Wilfling vs. Austria </a:t>
            </a:r>
            <a:r>
              <a:rPr lang="de-DE" sz="1800"/>
              <a:t>2004, </a:t>
            </a:r>
            <a:r>
              <a:rPr lang="de-DE" sz="1800" i="1"/>
              <a:t>F. L. vs. Austria</a:t>
            </a:r>
            <a:r>
              <a:rPr lang="de-DE" sz="1800"/>
              <a:t> 2005; </a:t>
            </a:r>
            <a:r>
              <a:rPr lang="de-DE" sz="1800" i="1"/>
              <a:t>Thomas Wolfmeyer vs. Austria</a:t>
            </a:r>
            <a:r>
              <a:rPr lang="de-DE" sz="1800"/>
              <a:t> 2005; </a:t>
            </a:r>
            <a:r>
              <a:rPr lang="de-DE" sz="1800" i="1"/>
              <a:t>H.G. &amp; G.B. vs. Austria</a:t>
            </a:r>
            <a:r>
              <a:rPr lang="de-DE" sz="1800"/>
              <a:t> 2005; </a:t>
            </a:r>
            <a:r>
              <a:rPr lang="de-DE" sz="1800" i="1"/>
              <a:t>R.H. vs. Austria </a:t>
            </a:r>
            <a:r>
              <a:rPr lang="de-DE" sz="1800"/>
              <a:t>2006</a:t>
            </a:r>
            <a:endParaRPr lang="de-AT" sz="18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2339">
                                            <p:txEl>
                                              <p:pRg st="1" end="1"/>
                                            </p:txEl>
                                          </p:spTgt>
                                        </p:tgtEl>
                                        <p:attrNameLst>
                                          <p:attrName>style.visibility</p:attrName>
                                        </p:attrNameLst>
                                      </p:cBhvr>
                                      <p:to>
                                        <p:strVal val="visible"/>
                                      </p:to>
                                    </p:set>
                                    <p:animEffect transition="in" filter="fade">
                                      <p:cBhvr>
                                        <p:cTn id="7" dur="1000"/>
                                        <p:tgtEl>
                                          <p:spTgt spid="142339">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2339">
                                            <p:txEl>
                                              <p:pRg st="3" end="3"/>
                                            </p:txEl>
                                          </p:spTgt>
                                        </p:tgtEl>
                                        <p:attrNameLst>
                                          <p:attrName>style.visibility</p:attrName>
                                        </p:attrNameLst>
                                      </p:cBhvr>
                                      <p:to>
                                        <p:strVal val="visible"/>
                                      </p:to>
                                    </p:set>
                                    <p:animEffect transition="in" filter="fade">
                                      <p:cBhvr>
                                        <p:cTn id="11" dur="1000"/>
                                        <p:tgtEl>
                                          <p:spTgt spid="142339">
                                            <p:txEl>
                                              <p:pRg st="3" end="3"/>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2339">
                                            <p:txEl>
                                              <p:pRg st="5" end="5"/>
                                            </p:txEl>
                                          </p:spTgt>
                                        </p:tgtEl>
                                        <p:attrNameLst>
                                          <p:attrName>style.visibility</p:attrName>
                                        </p:attrNameLst>
                                      </p:cBhvr>
                                      <p:to>
                                        <p:strVal val="visible"/>
                                      </p:to>
                                    </p:set>
                                    <p:animEffect transition="in" filter="fade">
                                      <p:cBhvr>
                                        <p:cTn id="16" dur="1000"/>
                                        <p:tgtEl>
                                          <p:spTgt spid="142339">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2339">
                                            <p:txEl>
                                              <p:pRg st="6" end="6"/>
                                            </p:txEl>
                                          </p:spTgt>
                                        </p:tgtEl>
                                        <p:attrNameLst>
                                          <p:attrName>style.visibility</p:attrName>
                                        </p:attrNameLst>
                                      </p:cBhvr>
                                      <p:to>
                                        <p:strVal val="visible"/>
                                      </p:to>
                                    </p:set>
                                    <p:animEffect transition="in" filter="fade">
                                      <p:cBhvr>
                                        <p:cTn id="19" dur="1000"/>
                                        <p:tgtEl>
                                          <p:spTgt spid="142339">
                                            <p:txEl>
                                              <p:pRg st="6" end="6"/>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2339">
                                            <p:txEl>
                                              <p:pRg st="7" end="7"/>
                                            </p:txEl>
                                          </p:spTgt>
                                        </p:tgtEl>
                                        <p:attrNameLst>
                                          <p:attrName>style.visibility</p:attrName>
                                        </p:attrNameLst>
                                      </p:cBhvr>
                                      <p:to>
                                        <p:strVal val="visible"/>
                                      </p:to>
                                    </p:set>
                                    <p:animEffect transition="in" filter="fade">
                                      <p:cBhvr>
                                        <p:cTn id="24" dur="1000"/>
                                        <p:tgtEl>
                                          <p:spTgt spid="142339">
                                            <p:txEl>
                                              <p:pRg st="7" end="7"/>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2339">
                                            <p:txEl>
                                              <p:pRg st="9" end="9"/>
                                            </p:txEl>
                                          </p:spTgt>
                                        </p:tgtEl>
                                        <p:attrNameLst>
                                          <p:attrName>style.visibility</p:attrName>
                                        </p:attrNameLst>
                                      </p:cBhvr>
                                      <p:to>
                                        <p:strVal val="visible"/>
                                      </p:to>
                                    </p:set>
                                    <p:animEffect transition="in" filter="fade">
                                      <p:cBhvr>
                                        <p:cTn id="29" dur="1000"/>
                                        <p:tgtEl>
                                          <p:spTgt spid="142339">
                                            <p:txEl>
                                              <p:pRg st="9" end="9"/>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2339">
                                            <p:txEl>
                                              <p:pRg st="10" end="10"/>
                                            </p:txEl>
                                          </p:spTgt>
                                        </p:tgtEl>
                                        <p:attrNameLst>
                                          <p:attrName>style.visibility</p:attrName>
                                        </p:attrNameLst>
                                      </p:cBhvr>
                                      <p:to>
                                        <p:strVal val="visible"/>
                                      </p:to>
                                    </p:set>
                                    <p:animEffect transition="in" filter="fade">
                                      <p:cBhvr>
                                        <p:cTn id="32" dur="1000"/>
                                        <p:tgtEl>
                                          <p:spTgt spid="142339">
                                            <p:txEl>
                                              <p:pRg st="10" end="1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2339">
                                            <p:txEl>
                                              <p:pRg st="12" end="12"/>
                                            </p:txEl>
                                          </p:spTgt>
                                        </p:tgtEl>
                                        <p:attrNameLst>
                                          <p:attrName>style.visibility</p:attrName>
                                        </p:attrNameLst>
                                      </p:cBhvr>
                                      <p:to>
                                        <p:strVal val="visible"/>
                                      </p:to>
                                    </p:set>
                                    <p:animEffect transition="in" filter="fade">
                                      <p:cBhvr>
                                        <p:cTn id="37" dur="1000"/>
                                        <p:tgtEl>
                                          <p:spTgt spid="142339">
                                            <p:txEl>
                                              <p:pRg st="12" end="12"/>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2339">
                                            <p:txEl>
                                              <p:pRg st="13" end="13"/>
                                            </p:txEl>
                                          </p:spTgt>
                                        </p:tgtEl>
                                        <p:attrNameLst>
                                          <p:attrName>style.visibility</p:attrName>
                                        </p:attrNameLst>
                                      </p:cBhvr>
                                      <p:to>
                                        <p:strVal val="visible"/>
                                      </p:to>
                                    </p:set>
                                    <p:animEffect transition="in" filter="fade">
                                      <p:cBhvr>
                                        <p:cTn id="40" dur="1000"/>
                                        <p:tgtEl>
                                          <p:spTgt spid="14233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084" name="Group 4"/>
          <p:cNvGrpSpPr>
            <a:grpSpLocks/>
          </p:cNvGrpSpPr>
          <p:nvPr/>
        </p:nvGrpSpPr>
        <p:grpSpPr bwMode="auto">
          <a:xfrm>
            <a:off x="0" y="0"/>
            <a:ext cx="9144000" cy="6858000"/>
            <a:chOff x="0" y="0"/>
            <a:chExt cx="5760" cy="4320"/>
          </a:xfrm>
        </p:grpSpPr>
        <p:sp>
          <p:nvSpPr>
            <p:cNvPr id="174085" name="Rectangle 5"/>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74086" name="Rectangle 6"/>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74087" name="Text Box 7"/>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174083" name="Rectangle 3"/>
          <p:cNvSpPr>
            <a:spLocks noGrp="1" noChangeArrowheads="1"/>
          </p:cNvSpPr>
          <p:nvPr>
            <p:ph type="body" idx="1"/>
          </p:nvPr>
        </p:nvSpPr>
        <p:spPr>
          <a:xfrm>
            <a:off x="468313" y="981075"/>
            <a:ext cx="8351837" cy="5327650"/>
          </a:xfrm>
        </p:spPr>
        <p:txBody>
          <a:bodyPr/>
          <a:lstStyle/>
          <a:p>
            <a:pPr>
              <a:buFontTx/>
              <a:buNone/>
            </a:pPr>
            <a:r>
              <a:rPr lang="de-DE" sz="2400"/>
              <a:t>(d) Aufhebung der Sonderstrafgesetze reicht nicht: Opfer müssen rehabilitiert und entschädigt werden, auch bei Freispruch </a:t>
            </a:r>
            <a:endParaRPr lang="de-DE" sz="2400" i="1"/>
          </a:p>
          <a:p>
            <a:pPr lvl="1"/>
            <a:r>
              <a:rPr lang="de-DE" sz="2000" i="1"/>
              <a:t>L. &amp; V. vs. Austria</a:t>
            </a:r>
            <a:r>
              <a:rPr lang="de-DE" sz="2000"/>
              <a:t> 2003, </a:t>
            </a:r>
            <a:r>
              <a:rPr lang="de-DE" sz="2000" i="1"/>
              <a:t>S.L. vs. Austria</a:t>
            </a:r>
            <a:r>
              <a:rPr lang="de-DE" sz="2000"/>
              <a:t> 2003, </a:t>
            </a:r>
            <a:r>
              <a:rPr lang="de-DE" sz="2000" i="1"/>
              <a:t>Woditschka &amp; Wilfling vs. Austria </a:t>
            </a:r>
            <a:r>
              <a:rPr lang="de-DE" sz="2000"/>
              <a:t>2004, </a:t>
            </a:r>
            <a:r>
              <a:rPr lang="de-DE" sz="2000" i="1"/>
              <a:t>F. L. vs. Austria</a:t>
            </a:r>
            <a:r>
              <a:rPr lang="de-DE" sz="2000"/>
              <a:t> 2005; </a:t>
            </a:r>
            <a:r>
              <a:rPr lang="de-DE" sz="2000" i="1"/>
              <a:t>Thomas Wolfmeyer vs. Austria</a:t>
            </a:r>
            <a:r>
              <a:rPr lang="de-DE" sz="2000"/>
              <a:t> 2005; </a:t>
            </a:r>
            <a:r>
              <a:rPr lang="de-DE" sz="2000" i="1"/>
              <a:t>H.G. &amp; G.B. vs. Austria</a:t>
            </a:r>
            <a:r>
              <a:rPr lang="de-DE" sz="2000"/>
              <a:t> 2005; </a:t>
            </a:r>
          </a:p>
          <a:p>
            <a:pPr lvl="1">
              <a:buFontTx/>
              <a:buNone/>
            </a:pPr>
            <a:r>
              <a:rPr lang="de-DE" sz="2000" i="1"/>
              <a:t>	R.H. vs. Austria </a:t>
            </a:r>
            <a:r>
              <a:rPr lang="de-DE" sz="2000"/>
              <a:t>2006</a:t>
            </a:r>
            <a:endParaRPr lang="de-DE" sz="2000" i="1"/>
          </a:p>
          <a:p>
            <a:pPr lvl="1"/>
            <a:r>
              <a:rPr lang="de-DE" sz="2000" i="1"/>
              <a:t>S. L. vs. A:</a:t>
            </a:r>
            <a:r>
              <a:rPr lang="de-DE" sz="2000"/>
              <a:t> EUR 5.000,-- Entschädigung (zzgl. Verfahrenskosten) an Jugendlichen, weil ihm zwischen 14 und 18 selbstbestimmte sexuelle Kontakte mit erwachsenen Männern verwehrt wurden.</a:t>
            </a:r>
          </a:p>
          <a:p>
            <a:pPr lvl="1">
              <a:buFontTx/>
              <a:buNone/>
            </a:pPr>
            <a:endParaRPr lang="de-DE" sz="2400"/>
          </a:p>
          <a:p>
            <a:pPr>
              <a:buFontTx/>
              <a:buNone/>
            </a:pPr>
            <a:r>
              <a:rPr lang="de-DE" sz="2400"/>
              <a:t>(e) Verbot (homosexueller) Pornografie auch unter Erwachsenen und ohne Belästigung Unbeteiligter</a:t>
            </a:r>
            <a:endParaRPr lang="de-DE" sz="2400" i="1"/>
          </a:p>
          <a:p>
            <a:pPr lvl="1"/>
            <a:r>
              <a:rPr lang="de-DE" sz="2000" i="1"/>
              <a:t>S. vs. CH </a:t>
            </a:r>
            <a:r>
              <a:rPr lang="de-DE" sz="2000"/>
              <a:t>1992</a:t>
            </a:r>
            <a:r>
              <a:rPr lang="de-AT" sz="2400"/>
              <a:t>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animEffect transition="in" filter="blinds(horizontal)">
                                      <p:cBhvr>
                                        <p:cTn id="7" dur="1000"/>
                                        <p:tgtEl>
                                          <p:spTgt spid="174083">
                                            <p:txEl>
                                              <p:pRg st="0" end="0"/>
                                            </p:txEl>
                                          </p:spTgt>
                                        </p:tgtEl>
                                      </p:cBhvr>
                                    </p:animEffect>
                                  </p:childTnLst>
                                </p:cTn>
                              </p:par>
                            </p:childTnLst>
                          </p:cTn>
                        </p:par>
                        <p:par>
                          <p:cTn id="8" fill="hold" nodeType="afterGroup">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174083">
                                            <p:txEl>
                                              <p:pRg st="1" end="1"/>
                                            </p:txEl>
                                          </p:spTgt>
                                        </p:tgtEl>
                                        <p:attrNameLst>
                                          <p:attrName>style.visibility</p:attrName>
                                        </p:attrNameLst>
                                      </p:cBhvr>
                                      <p:to>
                                        <p:strVal val="visible"/>
                                      </p:to>
                                    </p:set>
                                    <p:animEffect transition="in" filter="blinds(horizontal)">
                                      <p:cBhvr>
                                        <p:cTn id="11" dur="1000"/>
                                        <p:tgtEl>
                                          <p:spTgt spid="174083">
                                            <p:txEl>
                                              <p:pRg st="1" end="1"/>
                                            </p:txEl>
                                          </p:spTgt>
                                        </p:tgtEl>
                                      </p:cBhvr>
                                    </p:animEffect>
                                  </p:childTnLst>
                                </p:cTn>
                              </p:par>
                            </p:childTnLst>
                          </p:cTn>
                        </p:par>
                        <p:par>
                          <p:cTn id="12" fill="hold" nodeType="afterGroup">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174083">
                                            <p:txEl>
                                              <p:pRg st="2" end="2"/>
                                            </p:txEl>
                                          </p:spTgt>
                                        </p:tgtEl>
                                        <p:attrNameLst>
                                          <p:attrName>style.visibility</p:attrName>
                                        </p:attrNameLst>
                                      </p:cBhvr>
                                      <p:to>
                                        <p:strVal val="visible"/>
                                      </p:to>
                                    </p:set>
                                    <p:animEffect transition="in" filter="blinds(horizontal)">
                                      <p:cBhvr>
                                        <p:cTn id="15" dur="1000"/>
                                        <p:tgtEl>
                                          <p:spTgt spid="17408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74083">
                                            <p:txEl>
                                              <p:pRg st="3" end="3"/>
                                            </p:txEl>
                                          </p:spTgt>
                                        </p:tgtEl>
                                        <p:attrNameLst>
                                          <p:attrName>style.visibility</p:attrName>
                                        </p:attrNameLst>
                                      </p:cBhvr>
                                      <p:to>
                                        <p:strVal val="visible"/>
                                      </p:to>
                                    </p:set>
                                    <p:animEffect transition="in" filter="blinds(horizontal)">
                                      <p:cBhvr>
                                        <p:cTn id="20" dur="1000"/>
                                        <p:tgtEl>
                                          <p:spTgt spid="174083">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74083">
                                            <p:txEl>
                                              <p:pRg st="5" end="5"/>
                                            </p:txEl>
                                          </p:spTgt>
                                        </p:tgtEl>
                                        <p:attrNameLst>
                                          <p:attrName>style.visibility</p:attrName>
                                        </p:attrNameLst>
                                      </p:cBhvr>
                                      <p:to>
                                        <p:strVal val="visible"/>
                                      </p:to>
                                    </p:set>
                                    <p:animEffect transition="in" filter="blinds(horizontal)">
                                      <p:cBhvr>
                                        <p:cTn id="25" dur="1000"/>
                                        <p:tgtEl>
                                          <p:spTgt spid="174083">
                                            <p:txEl>
                                              <p:pRg st="5" end="5"/>
                                            </p:txEl>
                                          </p:spTgt>
                                        </p:tgtEl>
                                      </p:cBhvr>
                                    </p:animEffect>
                                  </p:childTnLst>
                                </p:cTn>
                              </p:par>
                            </p:childTnLst>
                          </p:cTn>
                        </p:par>
                        <p:par>
                          <p:cTn id="26" fill="hold" nodeType="afterGroup">
                            <p:stCondLst>
                              <p:cond delay="1000"/>
                            </p:stCondLst>
                            <p:childTnLst>
                              <p:par>
                                <p:cTn id="27" presetID="3" presetClass="entr" presetSubtype="10" fill="hold" grpId="0" nodeType="afterEffect">
                                  <p:stCondLst>
                                    <p:cond delay="0"/>
                                  </p:stCondLst>
                                  <p:childTnLst>
                                    <p:set>
                                      <p:cBhvr>
                                        <p:cTn id="28" dur="1" fill="hold">
                                          <p:stCondLst>
                                            <p:cond delay="0"/>
                                          </p:stCondLst>
                                        </p:cTn>
                                        <p:tgtEl>
                                          <p:spTgt spid="174083">
                                            <p:txEl>
                                              <p:pRg st="6" end="6"/>
                                            </p:txEl>
                                          </p:spTgt>
                                        </p:tgtEl>
                                        <p:attrNameLst>
                                          <p:attrName>style.visibility</p:attrName>
                                        </p:attrNameLst>
                                      </p:cBhvr>
                                      <p:to>
                                        <p:strVal val="visible"/>
                                      </p:to>
                                    </p:set>
                                    <p:animEffect transition="in" filter="blinds(horizontal)">
                                      <p:cBhvr>
                                        <p:cTn id="29" dur="1000"/>
                                        <p:tgtEl>
                                          <p:spTgt spid="1740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4389" name="Group 5"/>
          <p:cNvGrpSpPr>
            <a:grpSpLocks/>
          </p:cNvGrpSpPr>
          <p:nvPr/>
        </p:nvGrpSpPr>
        <p:grpSpPr bwMode="auto">
          <a:xfrm>
            <a:off x="0" y="0"/>
            <a:ext cx="9144000" cy="6858000"/>
            <a:chOff x="0" y="0"/>
            <a:chExt cx="5760" cy="4320"/>
          </a:xfrm>
        </p:grpSpPr>
        <p:sp>
          <p:nvSpPr>
            <p:cNvPr id="144390" name="Rectangle 6"/>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4391" name="Rectangle 7"/>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4392" name="Text Box 8"/>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144387" name="Rectangle 3"/>
          <p:cNvSpPr>
            <a:spLocks noGrp="1" noChangeArrowheads="1"/>
          </p:cNvSpPr>
          <p:nvPr>
            <p:ph type="body" idx="1"/>
          </p:nvPr>
        </p:nvSpPr>
        <p:spPr>
          <a:xfrm>
            <a:off x="468313" y="836613"/>
            <a:ext cx="8426450" cy="5545137"/>
          </a:xfrm>
        </p:spPr>
        <p:txBody>
          <a:bodyPr/>
          <a:lstStyle/>
          <a:p>
            <a:pPr>
              <a:lnSpc>
                <a:spcPct val="90000"/>
              </a:lnSpc>
              <a:buFontTx/>
              <a:buNone/>
            </a:pPr>
            <a:r>
              <a:rPr lang="de-DE" sz="3600" b="1" dirty="0">
                <a:solidFill>
                  <a:srgbClr val="000076"/>
                </a:solidFill>
                <a:effectLst>
                  <a:outerShdw blurRad="38100" dist="38100" dir="2700000" algn="tl">
                    <a:srgbClr val="C0C0C0"/>
                  </a:outerShdw>
                </a:effectLst>
              </a:rPr>
              <a:t>Arbeitswelt:</a:t>
            </a:r>
          </a:p>
          <a:p>
            <a:pPr>
              <a:lnSpc>
                <a:spcPct val="90000"/>
              </a:lnSpc>
              <a:buFontTx/>
              <a:buNone/>
            </a:pPr>
            <a:endParaRPr lang="de-DE" sz="1200" b="1" dirty="0">
              <a:solidFill>
                <a:srgbClr val="000076"/>
              </a:solidFill>
              <a:effectLst>
                <a:outerShdw blurRad="38100" dist="38100" dir="2700000" algn="tl">
                  <a:srgbClr val="C0C0C0"/>
                </a:outerShdw>
              </a:effectLst>
            </a:endParaRPr>
          </a:p>
          <a:p>
            <a:pPr>
              <a:lnSpc>
                <a:spcPct val="90000"/>
              </a:lnSpc>
              <a:buFontTx/>
              <a:buNone/>
            </a:pPr>
            <a:r>
              <a:rPr lang="de-DE" sz="3100" dirty="0"/>
              <a:t>	Nachforschungen zur sexuellen Orientierung und Entlassung wegen Homosexualität verletzen          Art. 8 EMRK</a:t>
            </a:r>
            <a:endParaRPr lang="en-GB" sz="3100" i="1" dirty="0"/>
          </a:p>
          <a:p>
            <a:pPr lvl="1">
              <a:lnSpc>
                <a:spcPct val="90000"/>
              </a:lnSpc>
            </a:pPr>
            <a:r>
              <a:rPr lang="en-GB" sz="2400" i="1" dirty="0" err="1"/>
              <a:t>Lustig-Prean</a:t>
            </a:r>
            <a:r>
              <a:rPr lang="en-GB" sz="2400" i="1" dirty="0"/>
              <a:t> &amp; Beckett vs. UK</a:t>
            </a:r>
            <a:r>
              <a:rPr lang="en-GB" sz="2400" dirty="0"/>
              <a:t> 1999, </a:t>
            </a:r>
            <a:r>
              <a:rPr lang="de-DE" sz="2400" i="1" dirty="0"/>
              <a:t>Smith &amp; </a:t>
            </a:r>
            <a:r>
              <a:rPr lang="de-DE" sz="2400" i="1" dirty="0" err="1"/>
              <a:t>Grady</a:t>
            </a:r>
            <a:r>
              <a:rPr lang="de-DE" sz="2400" i="1" dirty="0"/>
              <a:t> vs. UK</a:t>
            </a:r>
            <a:r>
              <a:rPr lang="de-DE" sz="2400" dirty="0"/>
              <a:t> 1999</a:t>
            </a:r>
            <a:r>
              <a:rPr lang="de-AT" sz="2400" dirty="0"/>
              <a:t> </a:t>
            </a:r>
            <a:endParaRPr lang="de-DE" sz="3600" dirty="0"/>
          </a:p>
          <a:p>
            <a:pPr>
              <a:lnSpc>
                <a:spcPct val="90000"/>
              </a:lnSpc>
              <a:buFontTx/>
              <a:buNone/>
            </a:pPr>
            <a:endParaRPr lang="de-DE" sz="4000" dirty="0"/>
          </a:p>
          <a:p>
            <a:pPr>
              <a:lnSpc>
                <a:spcPct val="90000"/>
              </a:lnSpc>
              <a:buFontTx/>
              <a:buNone/>
            </a:pPr>
            <a:r>
              <a:rPr lang="de-DE" sz="3600" b="1" dirty="0">
                <a:solidFill>
                  <a:srgbClr val="000076"/>
                </a:solidFill>
                <a:effectLst>
                  <a:outerShdw blurRad="38100" dist="38100" dir="2700000" algn="tl">
                    <a:srgbClr val="C0C0C0"/>
                  </a:outerShdw>
                </a:effectLst>
              </a:rPr>
              <a:t>Versammlungsrecht:</a:t>
            </a:r>
          </a:p>
          <a:p>
            <a:pPr>
              <a:lnSpc>
                <a:spcPct val="90000"/>
              </a:lnSpc>
              <a:buFontTx/>
              <a:buNone/>
            </a:pPr>
            <a:endParaRPr lang="de-DE" sz="1200" b="1" dirty="0">
              <a:solidFill>
                <a:srgbClr val="000076"/>
              </a:solidFill>
              <a:effectLst>
                <a:outerShdw blurRad="38100" dist="38100" dir="2700000" algn="tl">
                  <a:srgbClr val="C0C0C0"/>
                </a:outerShdw>
              </a:effectLst>
            </a:endParaRPr>
          </a:p>
          <a:p>
            <a:pPr>
              <a:lnSpc>
                <a:spcPct val="90000"/>
              </a:lnSpc>
              <a:buFontTx/>
              <a:buNone/>
            </a:pPr>
            <a:r>
              <a:rPr lang="de-DE" sz="3100" dirty="0"/>
              <a:t>	Verbot von Gay-Pride verletzt Art. 11 EMRK</a:t>
            </a:r>
            <a:endParaRPr lang="en-GB" sz="3100" i="1" dirty="0"/>
          </a:p>
          <a:p>
            <a:pPr lvl="1">
              <a:lnSpc>
                <a:spcPct val="90000"/>
              </a:lnSpc>
            </a:pPr>
            <a:r>
              <a:rPr lang="en-GB" sz="2400" i="1" dirty="0" err="1"/>
              <a:t>Byczkowski</a:t>
            </a:r>
            <a:r>
              <a:rPr lang="de-DE" sz="2400" i="1" dirty="0"/>
              <a:t> vs. PL</a:t>
            </a:r>
            <a:r>
              <a:rPr lang="de-DE" sz="2400" dirty="0"/>
              <a:t> 2007, </a:t>
            </a:r>
            <a:r>
              <a:rPr lang="de-DE" sz="2400" i="1" dirty="0" err="1"/>
              <a:t>Alexeyev</a:t>
            </a:r>
            <a:r>
              <a:rPr lang="de-DE" sz="2400" i="1" dirty="0"/>
              <a:t> vs. RUS</a:t>
            </a:r>
            <a:r>
              <a:rPr lang="de-DE" sz="2400" dirty="0"/>
              <a:t> </a:t>
            </a:r>
            <a:r>
              <a:rPr lang="de-DE" sz="2400" dirty="0" smtClean="0"/>
              <a:t>2010, </a:t>
            </a:r>
            <a:r>
              <a:rPr lang="de-DE" sz="2400" i="1" dirty="0" err="1" smtClean="0"/>
              <a:t>GenderDoc</a:t>
            </a:r>
            <a:r>
              <a:rPr lang="de-DE" sz="2400" i="1" dirty="0" smtClean="0"/>
              <a:t> </a:t>
            </a:r>
            <a:r>
              <a:rPr lang="de-DE" sz="2400" i="1" dirty="0" err="1" smtClean="0"/>
              <a:t>vs</a:t>
            </a:r>
            <a:r>
              <a:rPr lang="de-DE" sz="2400" i="1" dirty="0" smtClean="0"/>
              <a:t> </a:t>
            </a:r>
            <a:r>
              <a:rPr lang="de-DE" sz="2400" i="1" dirty="0" err="1" smtClean="0"/>
              <a:t>Moldova</a:t>
            </a:r>
            <a:r>
              <a:rPr lang="de-DE" sz="2400" i="1" dirty="0" smtClean="0"/>
              <a:t> </a:t>
            </a:r>
            <a:r>
              <a:rPr lang="de-DE" sz="2400" dirty="0" smtClean="0"/>
              <a:t>2012</a:t>
            </a:r>
            <a:endParaRPr lang="de-AT" sz="24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animEffect transition="in" filter="fade">
                                      <p:cBhvr>
                                        <p:cTn id="7" dur="2000"/>
                                        <p:tgtEl>
                                          <p:spTgt spid="144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4387">
                                            <p:txEl>
                                              <p:pRg st="2" end="2"/>
                                            </p:txEl>
                                          </p:spTgt>
                                        </p:tgtEl>
                                        <p:attrNameLst>
                                          <p:attrName>style.visibility</p:attrName>
                                        </p:attrNameLst>
                                      </p:cBhvr>
                                      <p:to>
                                        <p:strVal val="visible"/>
                                      </p:to>
                                    </p:set>
                                    <p:animEffect transition="in" filter="fade">
                                      <p:cBhvr>
                                        <p:cTn id="12" dur="2000"/>
                                        <p:tgtEl>
                                          <p:spTgt spid="144387">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4387">
                                            <p:txEl>
                                              <p:pRg st="3" end="3"/>
                                            </p:txEl>
                                          </p:spTgt>
                                        </p:tgtEl>
                                        <p:attrNameLst>
                                          <p:attrName>style.visibility</p:attrName>
                                        </p:attrNameLst>
                                      </p:cBhvr>
                                      <p:to>
                                        <p:strVal val="visible"/>
                                      </p:to>
                                    </p:set>
                                    <p:animEffect transition="in" filter="fade">
                                      <p:cBhvr>
                                        <p:cTn id="15" dur="2000"/>
                                        <p:tgtEl>
                                          <p:spTgt spid="144387">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4387">
                                            <p:txEl>
                                              <p:pRg st="5" end="5"/>
                                            </p:txEl>
                                          </p:spTgt>
                                        </p:tgtEl>
                                        <p:attrNameLst>
                                          <p:attrName>style.visibility</p:attrName>
                                        </p:attrNameLst>
                                      </p:cBhvr>
                                      <p:to>
                                        <p:strVal val="visible"/>
                                      </p:to>
                                    </p:set>
                                    <p:animEffect transition="in" filter="fade">
                                      <p:cBhvr>
                                        <p:cTn id="20" dur="2000"/>
                                        <p:tgtEl>
                                          <p:spTgt spid="144387">
                                            <p:txEl>
                                              <p:pRg st="5" end="5"/>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4387">
                                            <p:txEl>
                                              <p:pRg st="7" end="7"/>
                                            </p:txEl>
                                          </p:spTgt>
                                        </p:tgtEl>
                                        <p:attrNameLst>
                                          <p:attrName>style.visibility</p:attrName>
                                        </p:attrNameLst>
                                      </p:cBhvr>
                                      <p:to>
                                        <p:strVal val="visible"/>
                                      </p:to>
                                    </p:set>
                                    <p:animEffect transition="in" filter="fade">
                                      <p:cBhvr>
                                        <p:cTn id="25" dur="2000"/>
                                        <p:tgtEl>
                                          <p:spTgt spid="144387">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4387">
                                            <p:txEl>
                                              <p:pRg st="8" end="8"/>
                                            </p:txEl>
                                          </p:spTgt>
                                        </p:tgtEl>
                                        <p:attrNameLst>
                                          <p:attrName>style.visibility</p:attrName>
                                        </p:attrNameLst>
                                      </p:cBhvr>
                                      <p:to>
                                        <p:strVal val="visible"/>
                                      </p:to>
                                    </p:set>
                                    <p:animEffect transition="in" filter="fade">
                                      <p:cBhvr>
                                        <p:cTn id="28" dur="2000"/>
                                        <p:tgtEl>
                                          <p:spTgt spid="1443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6437" name="Group 5"/>
          <p:cNvGrpSpPr>
            <a:grpSpLocks/>
          </p:cNvGrpSpPr>
          <p:nvPr/>
        </p:nvGrpSpPr>
        <p:grpSpPr bwMode="auto">
          <a:xfrm>
            <a:off x="0" y="0"/>
            <a:ext cx="9144000" cy="6858000"/>
            <a:chOff x="0" y="0"/>
            <a:chExt cx="5760" cy="4320"/>
          </a:xfrm>
        </p:grpSpPr>
        <p:sp>
          <p:nvSpPr>
            <p:cNvPr id="146438" name="Rectangle 6"/>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6439" name="Rectangle 7"/>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6440" name="Text Box 8"/>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146444" name="Rectangle 12"/>
          <p:cNvSpPr>
            <a:spLocks noGrp="1" noChangeArrowheads="1"/>
          </p:cNvSpPr>
          <p:nvPr>
            <p:ph type="body" idx="1"/>
          </p:nvPr>
        </p:nvSpPr>
        <p:spPr>
          <a:xfrm>
            <a:off x="457200" y="620713"/>
            <a:ext cx="8291513" cy="5505450"/>
          </a:xfrm>
        </p:spPr>
        <p:txBody>
          <a:bodyPr/>
          <a:lstStyle/>
          <a:p>
            <a:pPr>
              <a:lnSpc>
                <a:spcPct val="80000"/>
              </a:lnSpc>
              <a:buFontTx/>
              <a:buNone/>
            </a:pPr>
            <a:r>
              <a:rPr lang="de-DE" sz="2800" b="1" dirty="0">
                <a:solidFill>
                  <a:srgbClr val="000076"/>
                </a:solidFill>
                <a:effectLst>
                  <a:outerShdw blurRad="38100" dist="38100" dir="2700000" algn="tl">
                    <a:srgbClr val="C0C0C0"/>
                  </a:outerShdw>
                </a:effectLst>
              </a:rPr>
              <a:t>Partnerschaften:</a:t>
            </a:r>
          </a:p>
          <a:p>
            <a:pPr>
              <a:lnSpc>
                <a:spcPct val="80000"/>
              </a:lnSpc>
              <a:buFontTx/>
              <a:buNone/>
            </a:pPr>
            <a:endParaRPr lang="de-DE" sz="1000" dirty="0">
              <a:solidFill>
                <a:srgbClr val="000076"/>
              </a:solidFill>
              <a:effectLst>
                <a:outerShdw blurRad="38100" dist="38100" dir="2700000" algn="tl">
                  <a:srgbClr val="C0C0C0"/>
                </a:outerShdw>
              </a:effectLst>
            </a:endParaRPr>
          </a:p>
          <a:p>
            <a:pPr>
              <a:lnSpc>
                <a:spcPct val="80000"/>
              </a:lnSpc>
              <a:buFontTx/>
              <a:buNone/>
            </a:pPr>
            <a:r>
              <a:rPr lang="de-DE" sz="2800" dirty="0"/>
              <a:t>	</a:t>
            </a:r>
            <a:r>
              <a:rPr lang="de-DE" sz="2400" dirty="0"/>
              <a:t>Benachteiligung gleichgeschlechtlicher Paare gegenüber verschiedengeschlechtlichen Paaren bedarf (unter Art. 14 EMRK) besonders schwerwiegender Gründe und muss zur Erreichung eines legitimen Zieles wirklich </a:t>
            </a:r>
            <a:r>
              <a:rPr lang="de-DE" sz="2400" u="sng" dirty="0"/>
              <a:t>notwendig</a:t>
            </a:r>
            <a:r>
              <a:rPr lang="de-DE" sz="2400" dirty="0"/>
              <a:t> sein</a:t>
            </a:r>
            <a:endParaRPr lang="de-DE" sz="2400" i="1" dirty="0"/>
          </a:p>
          <a:p>
            <a:pPr lvl="1">
              <a:lnSpc>
                <a:spcPct val="80000"/>
              </a:lnSpc>
            </a:pPr>
            <a:r>
              <a:rPr lang="de-DE" sz="2000" i="1" dirty="0"/>
              <a:t>Karner vs. Austria </a:t>
            </a:r>
            <a:r>
              <a:rPr lang="de-DE" sz="2000" dirty="0"/>
              <a:t>2003, </a:t>
            </a:r>
            <a:r>
              <a:rPr lang="de-DE" sz="2000" i="1" dirty="0" err="1"/>
              <a:t>Kozak</a:t>
            </a:r>
            <a:r>
              <a:rPr lang="de-DE" sz="2000" i="1" dirty="0"/>
              <a:t> vs. </a:t>
            </a:r>
            <a:r>
              <a:rPr lang="de-DE" sz="2000" i="1" dirty="0" err="1"/>
              <a:t>Poland</a:t>
            </a:r>
            <a:r>
              <a:rPr lang="de-DE" sz="2000" dirty="0"/>
              <a:t> 2010, </a:t>
            </a:r>
          </a:p>
          <a:p>
            <a:pPr lvl="1">
              <a:lnSpc>
                <a:spcPct val="80000"/>
              </a:lnSpc>
              <a:buFontTx/>
              <a:buNone/>
            </a:pPr>
            <a:r>
              <a:rPr lang="de-DE" sz="2000" i="1" dirty="0"/>
              <a:t>	P.B. &amp; J.S. </a:t>
            </a:r>
            <a:r>
              <a:rPr lang="de-DE" sz="2000" i="1" dirty="0" err="1"/>
              <a:t>vs</a:t>
            </a:r>
            <a:r>
              <a:rPr lang="de-DE" sz="2000" i="1" dirty="0"/>
              <a:t> Austria</a:t>
            </a:r>
            <a:r>
              <a:rPr lang="de-DE" sz="2000" dirty="0"/>
              <a:t> 2010,  </a:t>
            </a:r>
            <a:r>
              <a:rPr lang="de-DE" sz="2000" i="1" dirty="0"/>
              <a:t>J.M. vs. UK</a:t>
            </a:r>
            <a:r>
              <a:rPr lang="de-DE" sz="2000" dirty="0"/>
              <a:t> 2010</a:t>
            </a:r>
          </a:p>
          <a:p>
            <a:pPr lvl="1">
              <a:lnSpc>
                <a:spcPct val="80000"/>
              </a:lnSpc>
            </a:pPr>
            <a:r>
              <a:rPr lang="de-DE" sz="2000" dirty="0"/>
              <a:t>ebenso: UN-Menschenrechtsausschuss, </a:t>
            </a:r>
          </a:p>
          <a:p>
            <a:pPr lvl="1">
              <a:lnSpc>
                <a:spcPct val="80000"/>
              </a:lnSpc>
              <a:buFontTx/>
              <a:buNone/>
            </a:pPr>
            <a:r>
              <a:rPr lang="de-DE" sz="2000" i="1" dirty="0"/>
              <a:t>	(Young vs. </a:t>
            </a:r>
            <a:r>
              <a:rPr lang="de-DE" sz="2000" i="1" dirty="0" err="1"/>
              <a:t>Australia</a:t>
            </a:r>
            <a:r>
              <a:rPr lang="de-DE" sz="2000" dirty="0"/>
              <a:t> 2003, </a:t>
            </a:r>
            <a:r>
              <a:rPr lang="de-DE" sz="2000" i="1" dirty="0"/>
              <a:t>X. vs. </a:t>
            </a:r>
            <a:r>
              <a:rPr lang="de-DE" sz="2000" i="1" dirty="0" err="1"/>
              <a:t>Colombia</a:t>
            </a:r>
            <a:r>
              <a:rPr lang="de-DE" sz="2000" dirty="0"/>
              <a:t> 2007)</a:t>
            </a:r>
          </a:p>
          <a:p>
            <a:pPr lvl="1">
              <a:lnSpc>
                <a:spcPct val="80000"/>
              </a:lnSpc>
              <a:buFontTx/>
              <a:buNone/>
            </a:pPr>
            <a:endParaRPr lang="de-DE" sz="2400" b="1" dirty="0" smtClean="0"/>
          </a:p>
          <a:p>
            <a:pPr>
              <a:lnSpc>
                <a:spcPct val="80000"/>
              </a:lnSpc>
              <a:buFontTx/>
              <a:buNone/>
            </a:pPr>
            <a:r>
              <a:rPr lang="de-DE" sz="2800" b="1" dirty="0">
                <a:solidFill>
                  <a:srgbClr val="000076"/>
                </a:solidFill>
                <a:effectLst>
                  <a:outerShdw blurRad="38100" dist="38100" dir="2700000" algn="tl">
                    <a:srgbClr val="C0C0C0"/>
                  </a:outerShdw>
                </a:effectLst>
              </a:rPr>
              <a:t>Elternschaft:</a:t>
            </a:r>
          </a:p>
          <a:p>
            <a:pPr>
              <a:lnSpc>
                <a:spcPct val="80000"/>
              </a:lnSpc>
              <a:buFontTx/>
              <a:buNone/>
            </a:pPr>
            <a:endParaRPr lang="de-DE" sz="1000" dirty="0">
              <a:solidFill>
                <a:srgbClr val="000076"/>
              </a:solidFill>
              <a:effectLst>
                <a:outerShdw blurRad="38100" dist="38100" dir="2700000" algn="tl">
                  <a:srgbClr val="C0C0C0"/>
                </a:outerShdw>
              </a:effectLst>
            </a:endParaRPr>
          </a:p>
          <a:p>
            <a:pPr>
              <a:lnSpc>
                <a:spcPct val="80000"/>
              </a:lnSpc>
              <a:buFontTx/>
              <a:buNone/>
            </a:pPr>
            <a:r>
              <a:rPr lang="de-DE" sz="2800" dirty="0"/>
              <a:t>	</a:t>
            </a:r>
            <a:r>
              <a:rPr lang="de-DE" sz="2400" dirty="0"/>
              <a:t>Nachteilige Bezugnahme auf sexuelle Orientierung im </a:t>
            </a:r>
            <a:r>
              <a:rPr lang="de-DE" sz="2400" dirty="0" err="1"/>
              <a:t>Kindschaftsrecht</a:t>
            </a:r>
            <a:r>
              <a:rPr lang="de-DE" sz="2400" dirty="0"/>
              <a:t> verletzt Art. 14 EMRK</a:t>
            </a:r>
            <a:endParaRPr lang="fr-FR" sz="2400" i="1" dirty="0"/>
          </a:p>
          <a:p>
            <a:pPr lvl="1">
              <a:lnSpc>
                <a:spcPct val="80000"/>
              </a:lnSpc>
            </a:pPr>
            <a:r>
              <a:rPr lang="fr-FR" sz="2000" i="1" dirty="0" err="1"/>
              <a:t>Salgueiro</a:t>
            </a:r>
            <a:r>
              <a:rPr lang="fr-FR" sz="2000" i="1" dirty="0"/>
              <a:t> da Silva </a:t>
            </a:r>
            <a:r>
              <a:rPr lang="fr-FR" sz="2000" i="1" dirty="0" err="1"/>
              <a:t>Mouta</a:t>
            </a:r>
            <a:r>
              <a:rPr lang="fr-FR" sz="2000" i="1" dirty="0"/>
              <a:t> vs. Portugal </a:t>
            </a:r>
            <a:r>
              <a:rPr lang="fr-FR" sz="2000" dirty="0"/>
              <a:t>1999</a:t>
            </a:r>
            <a:endParaRPr lang="de-AT" sz="2000" dirty="0"/>
          </a:p>
          <a:p>
            <a:pPr>
              <a:lnSpc>
                <a:spcPct val="80000"/>
              </a:lnSpc>
              <a:buFontTx/>
              <a:buNone/>
            </a:pPr>
            <a:endParaRPr lang="de-DE" sz="2800" b="1" dirty="0">
              <a:solidFill>
                <a:srgbClr val="000076"/>
              </a:solidFill>
              <a:effectLst>
                <a:outerShdw blurRad="38100" dist="38100" dir="2700000" algn="tl">
                  <a:srgbClr val="C0C0C0"/>
                </a:outerShdw>
              </a:effectLst>
            </a:endParaRPr>
          </a:p>
          <a:p>
            <a:pPr lvl="1">
              <a:lnSpc>
                <a:spcPct val="80000"/>
              </a:lnSpc>
              <a:buFontTx/>
              <a:buNone/>
            </a:pPr>
            <a:endParaRPr lang="de-DE" sz="2400" b="1"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46444">
                                            <p:txEl>
                                              <p:pRg st="0" end="0"/>
                                            </p:txEl>
                                          </p:spTgt>
                                        </p:tgtEl>
                                        <p:attrNameLst>
                                          <p:attrName>style.visibility</p:attrName>
                                        </p:attrNameLst>
                                      </p:cBhvr>
                                      <p:to>
                                        <p:strVal val="visible"/>
                                      </p:to>
                                    </p:set>
                                    <p:animEffect transition="in" filter="fade">
                                      <p:cBhvr>
                                        <p:cTn id="7" dur="1000"/>
                                        <p:tgtEl>
                                          <p:spTgt spid="14644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6444">
                                            <p:txEl>
                                              <p:pRg st="2" end="2"/>
                                            </p:txEl>
                                          </p:spTgt>
                                        </p:tgtEl>
                                        <p:attrNameLst>
                                          <p:attrName>style.visibility</p:attrName>
                                        </p:attrNameLst>
                                      </p:cBhvr>
                                      <p:to>
                                        <p:strVal val="visible"/>
                                      </p:to>
                                    </p:set>
                                    <p:animEffect transition="in" filter="fade">
                                      <p:cBhvr>
                                        <p:cTn id="12" dur="2000"/>
                                        <p:tgtEl>
                                          <p:spTgt spid="146444">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46444">
                                            <p:txEl>
                                              <p:pRg st="3" end="3"/>
                                            </p:txEl>
                                          </p:spTgt>
                                        </p:tgtEl>
                                        <p:attrNameLst>
                                          <p:attrName>style.visibility</p:attrName>
                                        </p:attrNameLst>
                                      </p:cBhvr>
                                      <p:to>
                                        <p:strVal val="visible"/>
                                      </p:to>
                                    </p:set>
                                    <p:animEffect transition="in" filter="fade">
                                      <p:cBhvr>
                                        <p:cTn id="15" dur="2000"/>
                                        <p:tgtEl>
                                          <p:spTgt spid="146444">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46444">
                                            <p:txEl>
                                              <p:pRg st="4" end="4"/>
                                            </p:txEl>
                                          </p:spTgt>
                                        </p:tgtEl>
                                        <p:attrNameLst>
                                          <p:attrName>style.visibility</p:attrName>
                                        </p:attrNameLst>
                                      </p:cBhvr>
                                      <p:to>
                                        <p:strVal val="visible"/>
                                      </p:to>
                                    </p:set>
                                    <p:animEffect transition="in" filter="fade">
                                      <p:cBhvr>
                                        <p:cTn id="20" dur="2000"/>
                                        <p:tgtEl>
                                          <p:spTgt spid="146444">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46444">
                                            <p:txEl>
                                              <p:pRg st="5" end="5"/>
                                            </p:txEl>
                                          </p:spTgt>
                                        </p:tgtEl>
                                        <p:attrNameLst>
                                          <p:attrName>style.visibility</p:attrName>
                                        </p:attrNameLst>
                                      </p:cBhvr>
                                      <p:to>
                                        <p:strVal val="visible"/>
                                      </p:to>
                                    </p:set>
                                    <p:animEffect transition="in" filter="fade">
                                      <p:cBhvr>
                                        <p:cTn id="23" dur="1000"/>
                                        <p:tgtEl>
                                          <p:spTgt spid="146444">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46444">
                                            <p:txEl>
                                              <p:pRg st="6" end="6"/>
                                            </p:txEl>
                                          </p:spTgt>
                                        </p:tgtEl>
                                        <p:attrNameLst>
                                          <p:attrName>style.visibility</p:attrName>
                                        </p:attrNameLst>
                                      </p:cBhvr>
                                      <p:to>
                                        <p:strVal val="visible"/>
                                      </p:to>
                                    </p:set>
                                    <p:animEffect transition="in" filter="fade">
                                      <p:cBhvr>
                                        <p:cTn id="26" dur="1000"/>
                                        <p:tgtEl>
                                          <p:spTgt spid="146444">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46444">
                                            <p:txEl>
                                              <p:pRg st="8" end="8"/>
                                            </p:txEl>
                                          </p:spTgt>
                                        </p:tgtEl>
                                        <p:attrNameLst>
                                          <p:attrName>style.visibility</p:attrName>
                                        </p:attrNameLst>
                                      </p:cBhvr>
                                      <p:to>
                                        <p:strVal val="visible"/>
                                      </p:to>
                                    </p:set>
                                    <p:animEffect transition="in" filter="fade">
                                      <p:cBhvr>
                                        <p:cTn id="29" dur="1000"/>
                                        <p:tgtEl>
                                          <p:spTgt spid="146444">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46444">
                                            <p:txEl>
                                              <p:pRg st="10" end="10"/>
                                            </p:txEl>
                                          </p:spTgt>
                                        </p:tgtEl>
                                        <p:attrNameLst>
                                          <p:attrName>style.visibility</p:attrName>
                                        </p:attrNameLst>
                                      </p:cBhvr>
                                      <p:to>
                                        <p:strVal val="visible"/>
                                      </p:to>
                                    </p:set>
                                    <p:animEffect transition="in" filter="fade">
                                      <p:cBhvr>
                                        <p:cTn id="32" dur="1000"/>
                                        <p:tgtEl>
                                          <p:spTgt spid="146444">
                                            <p:txEl>
                                              <p:pRg st="10" end="1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46444">
                                            <p:txEl>
                                              <p:pRg st="11" end="11"/>
                                            </p:txEl>
                                          </p:spTgt>
                                        </p:tgtEl>
                                        <p:attrNameLst>
                                          <p:attrName>style.visibility</p:attrName>
                                        </p:attrNameLst>
                                      </p:cBhvr>
                                      <p:to>
                                        <p:strVal val="visible"/>
                                      </p:to>
                                    </p:set>
                                    <p:animEffect transition="in" filter="fade">
                                      <p:cBhvr>
                                        <p:cTn id="35" dur="1000"/>
                                        <p:tgtEl>
                                          <p:spTgt spid="14644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5106" name="Group 2"/>
          <p:cNvGrpSpPr>
            <a:grpSpLocks/>
          </p:cNvGrpSpPr>
          <p:nvPr/>
        </p:nvGrpSpPr>
        <p:grpSpPr bwMode="auto">
          <a:xfrm>
            <a:off x="0" y="0"/>
            <a:ext cx="9144000" cy="6858000"/>
            <a:chOff x="0" y="0"/>
            <a:chExt cx="5760" cy="4320"/>
          </a:xfrm>
        </p:grpSpPr>
        <p:sp>
          <p:nvSpPr>
            <p:cNvPr id="175107"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75108"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75109"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175110" name="Rectangle 6"/>
          <p:cNvSpPr>
            <a:spLocks noGrp="1" noChangeArrowheads="1"/>
          </p:cNvSpPr>
          <p:nvPr>
            <p:ph type="body" idx="1"/>
          </p:nvPr>
        </p:nvSpPr>
        <p:spPr>
          <a:xfrm>
            <a:off x="457200" y="332656"/>
            <a:ext cx="8291513" cy="6048671"/>
          </a:xfrm>
        </p:spPr>
        <p:txBody>
          <a:bodyPr/>
          <a:lstStyle/>
          <a:p>
            <a:pPr>
              <a:lnSpc>
                <a:spcPct val="80000"/>
              </a:lnSpc>
              <a:buFontTx/>
              <a:buNone/>
            </a:pPr>
            <a:r>
              <a:rPr lang="de-DE" sz="2800" b="1" dirty="0">
                <a:solidFill>
                  <a:srgbClr val="000076"/>
                </a:solidFill>
                <a:effectLst>
                  <a:outerShdw blurRad="38100" dist="38100" dir="2700000" algn="tl">
                    <a:srgbClr val="C0C0C0"/>
                  </a:outerShdw>
                </a:effectLst>
              </a:rPr>
              <a:t>	</a:t>
            </a:r>
            <a:r>
              <a:rPr lang="de-DE" sz="2400" dirty="0" err="1" smtClean="0"/>
              <a:t>Stiefkindadoption</a:t>
            </a:r>
            <a:r>
              <a:rPr lang="de-DE" sz="2400" dirty="0" smtClean="0"/>
              <a:t> für nichteheliche verschiedengeschlechtliche Paare nicht aber für (nicht eingetragene) gleichgeschlechtliche Paare </a:t>
            </a:r>
            <a:r>
              <a:rPr lang="de-DE" sz="2400" dirty="0"/>
              <a:t>verletzt Art. 14 EMRK</a:t>
            </a:r>
            <a:endParaRPr lang="fr-FR" sz="2400" i="1" dirty="0"/>
          </a:p>
          <a:p>
            <a:pPr lvl="1">
              <a:lnSpc>
                <a:spcPct val="80000"/>
              </a:lnSpc>
            </a:pPr>
            <a:r>
              <a:rPr lang="fr-FR" sz="2000" i="1" dirty="0" smtClean="0"/>
              <a:t>X et al vs</a:t>
            </a:r>
            <a:r>
              <a:rPr lang="fr-FR" sz="2000" i="1" dirty="0"/>
              <a:t>. </a:t>
            </a:r>
            <a:r>
              <a:rPr lang="fr-FR" sz="2000" i="1" dirty="0" err="1" smtClean="0"/>
              <a:t>Austria</a:t>
            </a:r>
            <a:r>
              <a:rPr lang="fr-FR" sz="2000" i="1" dirty="0" smtClean="0"/>
              <a:t> (GC) </a:t>
            </a:r>
            <a:r>
              <a:rPr lang="fr-FR" sz="2000" dirty="0" smtClean="0"/>
              <a:t>2013</a:t>
            </a:r>
            <a:endParaRPr lang="de-AT" sz="2000" dirty="0" smtClean="0"/>
          </a:p>
          <a:p>
            <a:pPr lvl="1">
              <a:lnSpc>
                <a:spcPct val="80000"/>
              </a:lnSpc>
            </a:pPr>
            <a:endParaRPr lang="de-DE" sz="2800" b="1" dirty="0">
              <a:solidFill>
                <a:srgbClr val="000076"/>
              </a:solidFill>
              <a:effectLst>
                <a:outerShdw blurRad="38100" dist="38100" dir="2700000" algn="tl">
                  <a:srgbClr val="C0C0C0"/>
                </a:outerShdw>
              </a:effectLst>
            </a:endParaRPr>
          </a:p>
          <a:p>
            <a:pPr>
              <a:lnSpc>
                <a:spcPct val="80000"/>
              </a:lnSpc>
              <a:buFontTx/>
              <a:buNone/>
            </a:pPr>
            <a:r>
              <a:rPr lang="de-DE" sz="2800" b="1" dirty="0" smtClean="0">
                <a:solidFill>
                  <a:srgbClr val="000076"/>
                </a:solidFill>
                <a:effectLst>
                  <a:outerShdw blurRad="38100" dist="38100" dir="2700000" algn="tl">
                    <a:srgbClr val="C0C0C0"/>
                  </a:outerShdw>
                </a:effectLst>
              </a:rPr>
              <a:t>Verhetzung/Gewalt/Diskriminierung:</a:t>
            </a:r>
            <a:endParaRPr lang="de-DE" sz="900" b="1" dirty="0">
              <a:solidFill>
                <a:srgbClr val="000076"/>
              </a:solidFill>
              <a:effectLst>
                <a:outerShdw blurRad="38100" dist="38100" dir="2700000" algn="tl">
                  <a:srgbClr val="C0C0C0"/>
                </a:outerShdw>
              </a:effectLst>
            </a:endParaRPr>
          </a:p>
          <a:p>
            <a:pPr>
              <a:lnSpc>
                <a:spcPct val="80000"/>
              </a:lnSpc>
              <a:buFontTx/>
              <a:buNone/>
            </a:pPr>
            <a:endParaRPr lang="de-DE" sz="900" b="1" dirty="0">
              <a:solidFill>
                <a:srgbClr val="000076"/>
              </a:solidFill>
              <a:effectLst>
                <a:outerShdw blurRad="38100" dist="38100" dir="2700000" algn="tl">
                  <a:srgbClr val="C0C0C0"/>
                </a:outerShdw>
              </a:effectLst>
            </a:endParaRPr>
          </a:p>
          <a:p>
            <a:pPr>
              <a:lnSpc>
                <a:spcPct val="80000"/>
              </a:lnSpc>
              <a:buFontTx/>
              <a:buNone/>
            </a:pPr>
            <a:r>
              <a:rPr lang="de-DE" sz="2400" dirty="0" smtClean="0"/>
              <a:t>Verurteilungen wegen Verhetzung auf Grund sexueller Orientierung verletzen nicht die Meinungsfreiheit </a:t>
            </a:r>
          </a:p>
          <a:p>
            <a:pPr>
              <a:lnSpc>
                <a:spcPct val="80000"/>
              </a:lnSpc>
              <a:buFontTx/>
              <a:buNone/>
            </a:pPr>
            <a:r>
              <a:rPr lang="de-DE" sz="2400" dirty="0"/>
              <a:t>	</a:t>
            </a:r>
            <a:r>
              <a:rPr lang="de-DE" sz="2000" dirty="0" smtClean="0"/>
              <a:t>- </a:t>
            </a:r>
            <a:r>
              <a:rPr lang="de-DE" sz="2000" i="1" dirty="0" err="1" smtClean="0"/>
              <a:t>Vejdeland</a:t>
            </a:r>
            <a:r>
              <a:rPr lang="de-DE" sz="2000" i="1" dirty="0" smtClean="0"/>
              <a:t> </a:t>
            </a:r>
            <a:r>
              <a:rPr lang="de-DE" sz="2000" i="1" dirty="0" smtClean="0"/>
              <a:t>vs. </a:t>
            </a:r>
            <a:r>
              <a:rPr lang="de-DE" sz="2000" i="1" dirty="0" smtClean="0"/>
              <a:t>S </a:t>
            </a:r>
            <a:r>
              <a:rPr lang="de-DE" sz="2000" dirty="0" smtClean="0"/>
              <a:t>2012</a:t>
            </a:r>
          </a:p>
          <a:p>
            <a:pPr>
              <a:lnSpc>
                <a:spcPct val="80000"/>
              </a:lnSpc>
              <a:buFontTx/>
              <a:buNone/>
            </a:pPr>
            <a:endParaRPr lang="de-DE" sz="2000" dirty="0"/>
          </a:p>
          <a:p>
            <a:pPr>
              <a:lnSpc>
                <a:spcPct val="80000"/>
              </a:lnSpc>
              <a:buFontTx/>
              <a:buNone/>
            </a:pPr>
            <a:r>
              <a:rPr lang="de-DE" sz="2400" dirty="0" err="1" smtClean="0"/>
              <a:t>Religionsfreiehit</a:t>
            </a:r>
            <a:r>
              <a:rPr lang="de-DE" sz="2400" dirty="0" smtClean="0"/>
              <a:t> rechtfertigt nicht Diskriminierung auf Grund sexueller Orientierung </a:t>
            </a:r>
            <a:endParaRPr lang="de-DE" sz="2400" dirty="0"/>
          </a:p>
          <a:p>
            <a:pPr>
              <a:lnSpc>
                <a:spcPct val="80000"/>
              </a:lnSpc>
              <a:buFontTx/>
              <a:buNone/>
            </a:pPr>
            <a:r>
              <a:rPr lang="de-DE" sz="2000" dirty="0"/>
              <a:t>	</a:t>
            </a:r>
            <a:r>
              <a:rPr lang="de-DE" sz="1800" dirty="0"/>
              <a:t>- </a:t>
            </a:r>
            <a:r>
              <a:rPr lang="de-DE" sz="1800" i="1" dirty="0" err="1" smtClean="0"/>
              <a:t>Eweida</a:t>
            </a:r>
            <a:r>
              <a:rPr lang="de-DE" sz="1800" i="1" dirty="0" smtClean="0"/>
              <a:t> et al </a:t>
            </a:r>
            <a:r>
              <a:rPr lang="de-DE" sz="1800" i="1" dirty="0"/>
              <a:t>vs. </a:t>
            </a:r>
            <a:r>
              <a:rPr lang="de-DE" sz="1800" i="1" dirty="0" smtClean="0"/>
              <a:t>UK </a:t>
            </a:r>
            <a:r>
              <a:rPr lang="de-DE" sz="1800" dirty="0" smtClean="0"/>
              <a:t>2013</a:t>
            </a:r>
          </a:p>
          <a:p>
            <a:pPr>
              <a:lnSpc>
                <a:spcPct val="80000"/>
              </a:lnSpc>
              <a:buFontTx/>
              <a:buNone/>
            </a:pPr>
            <a:endParaRPr lang="de-AT" sz="1800" dirty="0"/>
          </a:p>
          <a:p>
            <a:pPr>
              <a:lnSpc>
                <a:spcPct val="80000"/>
              </a:lnSpc>
              <a:buFontTx/>
              <a:buNone/>
            </a:pPr>
            <a:r>
              <a:rPr lang="de-DE" sz="2400" dirty="0" smtClean="0"/>
              <a:t>Staat muss wirksamen Schutz vor homophober Gewalt gewährleisten </a:t>
            </a:r>
            <a:endParaRPr lang="de-DE" sz="2400" dirty="0"/>
          </a:p>
          <a:p>
            <a:pPr>
              <a:lnSpc>
                <a:spcPct val="80000"/>
              </a:lnSpc>
              <a:buFontTx/>
              <a:buNone/>
            </a:pPr>
            <a:r>
              <a:rPr lang="de-DE" sz="2000" dirty="0"/>
              <a:t>	</a:t>
            </a:r>
            <a:r>
              <a:rPr lang="de-DE" sz="1800" dirty="0"/>
              <a:t>- </a:t>
            </a:r>
            <a:r>
              <a:rPr lang="de-DE" sz="1800" i="1" dirty="0"/>
              <a:t>X</a:t>
            </a:r>
            <a:r>
              <a:rPr lang="de-DE" sz="1800" i="1" dirty="0" smtClean="0"/>
              <a:t> </a:t>
            </a:r>
            <a:r>
              <a:rPr lang="de-DE" sz="1800" i="1" dirty="0"/>
              <a:t>vs. </a:t>
            </a:r>
            <a:r>
              <a:rPr lang="de-DE" sz="1800" i="1" dirty="0" smtClean="0"/>
              <a:t>TR </a:t>
            </a:r>
            <a:r>
              <a:rPr lang="de-DE" sz="1800" dirty="0"/>
              <a:t>2012</a:t>
            </a:r>
            <a:endParaRPr lang="de-AT" sz="1800" dirty="0"/>
          </a:p>
          <a:p>
            <a:pPr>
              <a:lnSpc>
                <a:spcPct val="80000"/>
              </a:lnSpc>
              <a:buFontTx/>
              <a:buNone/>
            </a:pPr>
            <a:endParaRPr lang="de-AT" sz="20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5110">
                                            <p:txEl>
                                              <p:pRg st="3" end="3"/>
                                            </p:txEl>
                                          </p:spTgt>
                                        </p:tgtEl>
                                        <p:attrNameLst>
                                          <p:attrName>style.visibility</p:attrName>
                                        </p:attrNameLst>
                                      </p:cBhvr>
                                      <p:to>
                                        <p:strVal val="visible"/>
                                      </p:to>
                                    </p:set>
                                    <p:animEffect transition="in" filter="fade">
                                      <p:cBhvr>
                                        <p:cTn id="7" dur="2000"/>
                                        <p:tgtEl>
                                          <p:spTgt spid="175110">
                                            <p:txEl>
                                              <p:pRg st="3" end="3"/>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75110">
                                            <p:txEl>
                                              <p:pRg st="0" end="0"/>
                                            </p:txEl>
                                          </p:spTgt>
                                        </p:tgtEl>
                                        <p:attrNameLst>
                                          <p:attrName>style.visibility</p:attrName>
                                        </p:attrNameLst>
                                      </p:cBhvr>
                                      <p:to>
                                        <p:strVal val="visible"/>
                                      </p:to>
                                    </p:set>
                                    <p:animEffect transition="in" filter="fade">
                                      <p:cBhvr>
                                        <p:cTn id="11" dur="2000"/>
                                        <p:tgtEl>
                                          <p:spTgt spid="175110">
                                            <p:txEl>
                                              <p:pRg st="0" end="0"/>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75110">
                                            <p:txEl>
                                              <p:pRg st="1" end="1"/>
                                            </p:txEl>
                                          </p:spTgt>
                                        </p:tgtEl>
                                        <p:attrNameLst>
                                          <p:attrName>style.visibility</p:attrName>
                                        </p:attrNameLst>
                                      </p:cBhvr>
                                      <p:to>
                                        <p:strVal val="visible"/>
                                      </p:to>
                                    </p:set>
                                    <p:animEffect transition="in" filter="fade">
                                      <p:cBhvr>
                                        <p:cTn id="15" dur="2000"/>
                                        <p:tgtEl>
                                          <p:spTgt spid="175110">
                                            <p:txEl>
                                              <p:pRg st="1" end="1"/>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175110">
                                            <p:txEl>
                                              <p:pRg st="5" end="5"/>
                                            </p:txEl>
                                          </p:spTgt>
                                        </p:tgtEl>
                                        <p:attrNameLst>
                                          <p:attrName>style.visibility</p:attrName>
                                        </p:attrNameLst>
                                      </p:cBhvr>
                                      <p:to>
                                        <p:strVal val="visible"/>
                                      </p:to>
                                    </p:set>
                                    <p:animEffect transition="in" filter="fade">
                                      <p:cBhvr>
                                        <p:cTn id="19" dur="2000"/>
                                        <p:tgtEl>
                                          <p:spTgt spid="175110">
                                            <p:txEl>
                                              <p:pRg st="5" end="5"/>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175110">
                                            <p:txEl>
                                              <p:pRg st="6" end="6"/>
                                            </p:txEl>
                                          </p:spTgt>
                                        </p:tgtEl>
                                        <p:attrNameLst>
                                          <p:attrName>style.visibility</p:attrName>
                                        </p:attrNameLst>
                                      </p:cBhvr>
                                      <p:to>
                                        <p:strVal val="visible"/>
                                      </p:to>
                                    </p:set>
                                    <p:animEffect transition="in" filter="fade">
                                      <p:cBhvr>
                                        <p:cTn id="23" dur="2000"/>
                                        <p:tgtEl>
                                          <p:spTgt spid="175110">
                                            <p:txEl>
                                              <p:pRg st="6" end="6"/>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175110">
                                            <p:txEl>
                                              <p:pRg st="8" end="8"/>
                                            </p:txEl>
                                          </p:spTgt>
                                        </p:tgtEl>
                                        <p:attrNameLst>
                                          <p:attrName>style.visibility</p:attrName>
                                        </p:attrNameLst>
                                      </p:cBhvr>
                                      <p:to>
                                        <p:strVal val="visible"/>
                                      </p:to>
                                    </p:set>
                                    <p:animEffect transition="in" filter="fade">
                                      <p:cBhvr>
                                        <p:cTn id="27" dur="2000"/>
                                        <p:tgtEl>
                                          <p:spTgt spid="175110">
                                            <p:txEl>
                                              <p:pRg st="8" end="8"/>
                                            </p:txEl>
                                          </p:spTgt>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175110">
                                            <p:txEl>
                                              <p:pRg st="9" end="9"/>
                                            </p:txEl>
                                          </p:spTgt>
                                        </p:tgtEl>
                                        <p:attrNameLst>
                                          <p:attrName>style.visibility</p:attrName>
                                        </p:attrNameLst>
                                      </p:cBhvr>
                                      <p:to>
                                        <p:strVal val="visible"/>
                                      </p:to>
                                    </p:set>
                                    <p:animEffect transition="in" filter="fade">
                                      <p:cBhvr>
                                        <p:cTn id="31" dur="2000"/>
                                        <p:tgtEl>
                                          <p:spTgt spid="175110">
                                            <p:txEl>
                                              <p:pRg st="9" end="9"/>
                                            </p:txEl>
                                          </p:spTgt>
                                        </p:tgtEl>
                                      </p:cBhvr>
                                    </p:animEffect>
                                  </p:childTnLst>
                                </p:cTn>
                              </p:par>
                            </p:childTnLst>
                          </p:cTn>
                        </p:par>
                        <p:par>
                          <p:cTn id="32" fill="hold">
                            <p:stCondLst>
                              <p:cond delay="14000"/>
                            </p:stCondLst>
                            <p:childTnLst>
                              <p:par>
                                <p:cTn id="33" presetID="10" presetClass="entr" presetSubtype="0" fill="hold" nodeType="afterEffect">
                                  <p:stCondLst>
                                    <p:cond delay="0"/>
                                  </p:stCondLst>
                                  <p:childTnLst>
                                    <p:set>
                                      <p:cBhvr>
                                        <p:cTn id="34" dur="1" fill="hold">
                                          <p:stCondLst>
                                            <p:cond delay="0"/>
                                          </p:stCondLst>
                                        </p:cTn>
                                        <p:tgtEl>
                                          <p:spTgt spid="175110">
                                            <p:txEl>
                                              <p:pRg st="11" end="11"/>
                                            </p:txEl>
                                          </p:spTgt>
                                        </p:tgtEl>
                                        <p:attrNameLst>
                                          <p:attrName>style.visibility</p:attrName>
                                        </p:attrNameLst>
                                      </p:cBhvr>
                                      <p:to>
                                        <p:strVal val="visible"/>
                                      </p:to>
                                    </p:set>
                                    <p:animEffect transition="in" filter="fade">
                                      <p:cBhvr>
                                        <p:cTn id="35" dur="2000"/>
                                        <p:tgtEl>
                                          <p:spTgt spid="175110">
                                            <p:txEl>
                                              <p:pRg st="11" end="11"/>
                                            </p:txEl>
                                          </p:spTgt>
                                        </p:tgtEl>
                                      </p:cBhvr>
                                    </p:animEffect>
                                  </p:childTnLst>
                                </p:cTn>
                              </p:par>
                            </p:childTnLst>
                          </p:cTn>
                        </p:par>
                        <p:par>
                          <p:cTn id="36" fill="hold">
                            <p:stCondLst>
                              <p:cond delay="16000"/>
                            </p:stCondLst>
                            <p:childTnLst>
                              <p:par>
                                <p:cTn id="37" presetID="10" presetClass="entr" presetSubtype="0" fill="hold" nodeType="afterEffect">
                                  <p:stCondLst>
                                    <p:cond delay="0"/>
                                  </p:stCondLst>
                                  <p:childTnLst>
                                    <p:set>
                                      <p:cBhvr>
                                        <p:cTn id="38" dur="1" fill="hold">
                                          <p:stCondLst>
                                            <p:cond delay="0"/>
                                          </p:stCondLst>
                                        </p:cTn>
                                        <p:tgtEl>
                                          <p:spTgt spid="175110">
                                            <p:txEl>
                                              <p:pRg st="12" end="12"/>
                                            </p:txEl>
                                          </p:spTgt>
                                        </p:tgtEl>
                                        <p:attrNameLst>
                                          <p:attrName>style.visibility</p:attrName>
                                        </p:attrNameLst>
                                      </p:cBhvr>
                                      <p:to>
                                        <p:strVal val="visible"/>
                                      </p:to>
                                    </p:set>
                                    <p:animEffect transition="in" filter="fade">
                                      <p:cBhvr>
                                        <p:cTn id="39" dur="2000"/>
                                        <p:tgtEl>
                                          <p:spTgt spid="175110">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3778" name="Group 2"/>
          <p:cNvGrpSpPr>
            <a:grpSpLocks/>
          </p:cNvGrpSpPr>
          <p:nvPr/>
        </p:nvGrpSpPr>
        <p:grpSpPr bwMode="auto">
          <a:xfrm>
            <a:off x="0" y="0"/>
            <a:ext cx="9144000" cy="6858000"/>
            <a:chOff x="0" y="0"/>
            <a:chExt cx="5760" cy="4320"/>
          </a:xfrm>
        </p:grpSpPr>
        <p:sp>
          <p:nvSpPr>
            <p:cNvPr id="203779"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03780"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03781"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03782" name="Rectangle 6"/>
          <p:cNvSpPr>
            <a:spLocks noGrp="1" noChangeArrowheads="1"/>
          </p:cNvSpPr>
          <p:nvPr>
            <p:ph type="body" idx="1"/>
          </p:nvPr>
        </p:nvSpPr>
        <p:spPr>
          <a:xfrm>
            <a:off x="252413" y="1052513"/>
            <a:ext cx="8289925" cy="5073650"/>
          </a:xfrm>
        </p:spPr>
        <p:txBody>
          <a:bodyPr/>
          <a:lstStyle/>
          <a:p>
            <a:pPr marL="0" indent="0">
              <a:lnSpc>
                <a:spcPct val="80000"/>
              </a:lnSpc>
              <a:buFontTx/>
              <a:buNone/>
            </a:pPr>
            <a:r>
              <a:rPr lang="de-DE" sz="2600" b="1"/>
              <a:t>EU-Grundrechtecharta</a:t>
            </a:r>
            <a:endParaRPr lang="de-DE" sz="1200"/>
          </a:p>
          <a:p>
            <a:pPr marL="0" indent="0">
              <a:lnSpc>
                <a:spcPct val="80000"/>
              </a:lnSpc>
              <a:buFontTx/>
              <a:buNone/>
            </a:pPr>
            <a:endParaRPr lang="de-DE" sz="1200"/>
          </a:p>
          <a:p>
            <a:pPr marL="0" indent="0">
              <a:lnSpc>
                <a:spcPct val="80000"/>
              </a:lnSpc>
              <a:buFontTx/>
              <a:buNone/>
            </a:pPr>
            <a:r>
              <a:rPr lang="de-DE" sz="2000"/>
              <a:t>„Diskriminierungen insbesondere wegen … der sexuellen Ausrichtung sind verboten.“ (Artikel 21)</a:t>
            </a:r>
          </a:p>
          <a:p>
            <a:pPr marL="0" indent="0">
              <a:lnSpc>
                <a:spcPct val="80000"/>
              </a:lnSpc>
            </a:pPr>
            <a:endParaRPr lang="de-DE" sz="2000"/>
          </a:p>
          <a:p>
            <a:pPr marL="0" indent="0">
              <a:lnSpc>
                <a:spcPct val="80000"/>
              </a:lnSpc>
              <a:buFontTx/>
              <a:buNone/>
            </a:pPr>
            <a:endParaRPr lang="de-DE" sz="1800"/>
          </a:p>
          <a:p>
            <a:pPr marL="0" indent="0">
              <a:lnSpc>
                <a:spcPct val="80000"/>
              </a:lnSpc>
              <a:buFontTx/>
              <a:buNone/>
            </a:pPr>
            <a:r>
              <a:rPr lang="de-DE" sz="2600" b="1"/>
              <a:t>Parlamentarische Versammlung des Europarates</a:t>
            </a:r>
            <a:endParaRPr lang="de-DE" sz="1200" b="1"/>
          </a:p>
          <a:p>
            <a:pPr marL="0" indent="0">
              <a:lnSpc>
                <a:spcPct val="80000"/>
              </a:lnSpc>
              <a:buFontTx/>
              <a:buNone/>
            </a:pPr>
            <a:endParaRPr lang="de-DE" sz="1200"/>
          </a:p>
          <a:p>
            <a:pPr marL="0" indent="0">
              <a:lnSpc>
                <a:spcPct val="80000"/>
              </a:lnSpc>
              <a:buFontTx/>
              <a:buNone/>
            </a:pPr>
            <a:r>
              <a:rPr lang="de-DE" sz="2000"/>
              <a:t>Diskriminierung auf Grund sexueller Orientierung ist „eine der abscheulichsten Formen von Diskriminierung“  (</a:t>
            </a:r>
            <a:r>
              <a:rPr lang="de-AT" sz="2000"/>
              <a:t>Opinion No. 216  (2000), 26.01.2000; </a:t>
            </a:r>
            <a:r>
              <a:rPr lang="de-DE" sz="2000"/>
              <a:t>Recommendation 1474(2000), 26.09.2000)</a:t>
            </a:r>
          </a:p>
          <a:p>
            <a:pPr marL="0" indent="0">
              <a:lnSpc>
                <a:spcPct val="80000"/>
              </a:lnSpc>
              <a:buFontTx/>
              <a:buNone/>
            </a:pPr>
            <a:endParaRPr lang="de-DE" sz="2000"/>
          </a:p>
          <a:p>
            <a:pPr marL="0" indent="0">
              <a:lnSpc>
                <a:spcPct val="80000"/>
              </a:lnSpc>
              <a:buFontTx/>
              <a:buNone/>
            </a:pPr>
            <a:endParaRPr lang="de-DE" sz="2000"/>
          </a:p>
          <a:p>
            <a:pPr marL="0" indent="0">
              <a:lnSpc>
                <a:spcPct val="80000"/>
              </a:lnSpc>
              <a:buFontTx/>
              <a:buNone/>
            </a:pPr>
            <a:r>
              <a:rPr lang="de-DE" sz="2600" b="1"/>
              <a:t>Aufnahme neuer Mitgliedstaaten</a:t>
            </a:r>
          </a:p>
          <a:p>
            <a:pPr marL="0" indent="0">
              <a:lnSpc>
                <a:spcPct val="80000"/>
              </a:lnSpc>
              <a:buFontTx/>
              <a:buNone/>
            </a:pPr>
            <a:r>
              <a:rPr lang="de-DE" sz="2000"/>
              <a:t>Nichtdiskriminierung auf Grund sexueller Orientierung ist Bedingung für Ausnahme in Europarat und EU.</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03782">
                                            <p:txEl>
                                              <p:pRg st="0" end="0"/>
                                            </p:txEl>
                                          </p:spTgt>
                                        </p:tgtEl>
                                        <p:attrNameLst>
                                          <p:attrName>style.visibility</p:attrName>
                                        </p:attrNameLst>
                                      </p:cBhvr>
                                      <p:to>
                                        <p:strVal val="visible"/>
                                      </p:to>
                                    </p:set>
                                    <p:animEffect transition="in" filter="fade">
                                      <p:cBhvr>
                                        <p:cTn id="7" dur="2000"/>
                                        <p:tgtEl>
                                          <p:spTgt spid="20378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03782">
                                            <p:txEl>
                                              <p:pRg st="2" end="2"/>
                                            </p:txEl>
                                          </p:spTgt>
                                        </p:tgtEl>
                                        <p:attrNameLst>
                                          <p:attrName>style.visibility</p:attrName>
                                        </p:attrNameLst>
                                      </p:cBhvr>
                                      <p:to>
                                        <p:strVal val="visible"/>
                                      </p:to>
                                    </p:set>
                                    <p:animEffect transition="in" filter="fade">
                                      <p:cBhvr>
                                        <p:cTn id="12" dur="2000"/>
                                        <p:tgtEl>
                                          <p:spTgt spid="20378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03782">
                                            <p:txEl>
                                              <p:pRg st="5" end="5"/>
                                            </p:txEl>
                                          </p:spTgt>
                                        </p:tgtEl>
                                        <p:attrNameLst>
                                          <p:attrName>style.visibility</p:attrName>
                                        </p:attrNameLst>
                                      </p:cBhvr>
                                      <p:to>
                                        <p:strVal val="visible"/>
                                      </p:to>
                                    </p:set>
                                    <p:animEffect transition="in" filter="fade">
                                      <p:cBhvr>
                                        <p:cTn id="17" dur="2000"/>
                                        <p:tgtEl>
                                          <p:spTgt spid="203782">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03782">
                                            <p:txEl>
                                              <p:pRg st="7" end="7"/>
                                            </p:txEl>
                                          </p:spTgt>
                                        </p:tgtEl>
                                        <p:attrNameLst>
                                          <p:attrName>style.visibility</p:attrName>
                                        </p:attrNameLst>
                                      </p:cBhvr>
                                      <p:to>
                                        <p:strVal val="visible"/>
                                      </p:to>
                                    </p:set>
                                    <p:animEffect transition="in" filter="fade">
                                      <p:cBhvr>
                                        <p:cTn id="22" dur="2000"/>
                                        <p:tgtEl>
                                          <p:spTgt spid="203782">
                                            <p:txEl>
                                              <p:pRg st="7" end="7"/>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03782">
                                            <p:txEl>
                                              <p:pRg st="10" end="10"/>
                                            </p:txEl>
                                          </p:spTgt>
                                        </p:tgtEl>
                                        <p:attrNameLst>
                                          <p:attrName>style.visibility</p:attrName>
                                        </p:attrNameLst>
                                      </p:cBhvr>
                                      <p:to>
                                        <p:strVal val="visible"/>
                                      </p:to>
                                    </p:set>
                                    <p:animEffect transition="in" filter="fade">
                                      <p:cBhvr>
                                        <p:cTn id="27" dur="2000"/>
                                        <p:tgtEl>
                                          <p:spTgt spid="203782">
                                            <p:txEl>
                                              <p:pRg st="10" end="1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03782">
                                            <p:txEl>
                                              <p:pRg st="11" end="11"/>
                                            </p:txEl>
                                          </p:spTgt>
                                        </p:tgtEl>
                                        <p:attrNameLst>
                                          <p:attrName>style.visibility</p:attrName>
                                        </p:attrNameLst>
                                      </p:cBhvr>
                                      <p:to>
                                        <p:strVal val="visible"/>
                                      </p:to>
                                    </p:set>
                                    <p:animEffect transition="in" filter="fade">
                                      <p:cBhvr>
                                        <p:cTn id="32" dur="2000"/>
                                        <p:tgtEl>
                                          <p:spTgt spid="20378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02" name="Group 2"/>
          <p:cNvGrpSpPr>
            <a:grpSpLocks/>
          </p:cNvGrpSpPr>
          <p:nvPr/>
        </p:nvGrpSpPr>
        <p:grpSpPr bwMode="auto">
          <a:xfrm>
            <a:off x="0" y="0"/>
            <a:ext cx="9144000" cy="6858000"/>
            <a:chOff x="0" y="0"/>
            <a:chExt cx="5760" cy="4320"/>
          </a:xfrm>
        </p:grpSpPr>
        <p:sp>
          <p:nvSpPr>
            <p:cNvPr id="204803"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04804"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04805"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04806" name="Rectangle 6"/>
          <p:cNvSpPr>
            <a:spLocks noGrp="1" noChangeArrowheads="1"/>
          </p:cNvSpPr>
          <p:nvPr>
            <p:ph type="title"/>
          </p:nvPr>
        </p:nvSpPr>
        <p:spPr>
          <a:xfrm>
            <a:off x="395288" y="260350"/>
            <a:ext cx="8229600" cy="792163"/>
          </a:xfrm>
        </p:spPr>
        <p:txBody>
          <a:bodyPr/>
          <a:lstStyle/>
          <a:p>
            <a:r>
              <a:rPr lang="de-AT" sz="3100" b="1">
                <a:solidFill>
                  <a:srgbClr val="000076"/>
                </a:solidFill>
                <a:effectLst>
                  <a:outerShdw blurRad="38100" dist="38100" dir="2700000" algn="tl">
                    <a:srgbClr val="C0C0C0"/>
                  </a:outerShdw>
                </a:effectLst>
              </a:rPr>
              <a:t>Problembereiche</a:t>
            </a:r>
          </a:p>
        </p:txBody>
      </p:sp>
      <p:sp>
        <p:nvSpPr>
          <p:cNvPr id="204807" name="Rectangle 7"/>
          <p:cNvSpPr>
            <a:spLocks noGrp="1" noChangeArrowheads="1"/>
          </p:cNvSpPr>
          <p:nvPr>
            <p:ph type="body" idx="1"/>
          </p:nvPr>
        </p:nvSpPr>
        <p:spPr>
          <a:xfrm>
            <a:off x="179388" y="1125538"/>
            <a:ext cx="8642350" cy="5732462"/>
          </a:xfrm>
        </p:spPr>
        <p:txBody>
          <a:bodyPr/>
          <a:lstStyle/>
          <a:p>
            <a:pPr marL="609600" indent="-609600">
              <a:lnSpc>
                <a:spcPct val="90000"/>
              </a:lnSpc>
            </a:pPr>
            <a:r>
              <a:rPr lang="de-AT" sz="2400" b="1" dirty="0"/>
              <a:t>Eheverbot für gleichgeschlechtliche Paare </a:t>
            </a:r>
            <a:r>
              <a:rPr lang="de-AT" sz="2400" dirty="0"/>
              <a:t>(EGMR: „derzeit noch“ kein Recht auf </a:t>
            </a:r>
            <a:r>
              <a:rPr lang="de-AT" sz="2400" dirty="0" err="1"/>
              <a:t>gg</a:t>
            </a:r>
            <a:r>
              <a:rPr lang="de-AT" sz="2400" dirty="0"/>
              <a:t> Eheschließung, </a:t>
            </a:r>
            <a:r>
              <a:rPr lang="de-AT" sz="2400" i="1" dirty="0"/>
              <a:t>Schalk &amp; Kopf </a:t>
            </a:r>
            <a:r>
              <a:rPr lang="de-AT" sz="2400" i="1" dirty="0" err="1"/>
              <a:t>vs</a:t>
            </a:r>
            <a:r>
              <a:rPr lang="de-AT" sz="2400" i="1" dirty="0"/>
              <a:t> Austria</a:t>
            </a:r>
            <a:r>
              <a:rPr lang="de-AT" sz="2400" dirty="0"/>
              <a:t> 2010)</a:t>
            </a:r>
          </a:p>
          <a:p>
            <a:pPr marL="609600" indent="-609600">
              <a:lnSpc>
                <a:spcPct val="90000"/>
              </a:lnSpc>
            </a:pPr>
            <a:r>
              <a:rPr lang="de-AT" sz="2400" dirty="0"/>
              <a:t>Stattdessen Sonderinstitut </a:t>
            </a:r>
            <a:r>
              <a:rPr lang="de-AT" sz="2400" b="1" dirty="0"/>
              <a:t>„Eingetragene Partnerschaft“</a:t>
            </a:r>
          </a:p>
          <a:p>
            <a:pPr marL="609600" indent="-609600">
              <a:lnSpc>
                <a:spcPct val="90000"/>
              </a:lnSpc>
              <a:buFontTx/>
              <a:buNone/>
            </a:pPr>
            <a:r>
              <a:rPr lang="de-AT" sz="2400" dirty="0"/>
              <a:t>	-&gt; </a:t>
            </a:r>
            <a:r>
              <a:rPr lang="de-AT" sz="2400" dirty="0" smtClean="0"/>
              <a:t>40 </a:t>
            </a:r>
            <a:r>
              <a:rPr lang="de-AT" sz="2400" dirty="0"/>
              <a:t>Unterschiede zur Ehe</a:t>
            </a:r>
          </a:p>
          <a:p>
            <a:pPr marL="609600" indent="-609600">
              <a:lnSpc>
                <a:spcPct val="90000"/>
              </a:lnSpc>
              <a:buFontTx/>
              <a:buNone/>
            </a:pPr>
            <a:r>
              <a:rPr lang="de-AT" sz="2400" dirty="0"/>
              <a:t>	-&gt; Heterosexuelle Paare ausgeschlossen</a:t>
            </a:r>
          </a:p>
          <a:p>
            <a:pPr marL="609600" indent="-609600">
              <a:lnSpc>
                <a:spcPct val="90000"/>
              </a:lnSpc>
              <a:buFontTx/>
              <a:buNone/>
            </a:pPr>
            <a:r>
              <a:rPr lang="de-AT" sz="2400" dirty="0"/>
              <a:t>	-&gt; Rosa Winkel im Namensrecht (</a:t>
            </a:r>
            <a:r>
              <a:rPr lang="de-AT" sz="2400" dirty="0" smtClean="0"/>
              <a:t>Nachname)</a:t>
            </a:r>
            <a:endParaRPr lang="de-AT" sz="2400" dirty="0"/>
          </a:p>
          <a:p>
            <a:pPr marL="609600" indent="-609600">
              <a:lnSpc>
                <a:spcPct val="90000"/>
              </a:lnSpc>
            </a:pPr>
            <a:r>
              <a:rPr lang="de-AT" sz="2400" b="1" dirty="0"/>
              <a:t>Adoptionsverbot &amp; Verbot medizinisch unterstützter Fortpflanzung </a:t>
            </a:r>
            <a:r>
              <a:rPr lang="de-AT" sz="2400" dirty="0"/>
              <a:t>für gleichgeschlechtliche Paare</a:t>
            </a:r>
          </a:p>
          <a:p>
            <a:pPr marL="609600" indent="-609600">
              <a:lnSpc>
                <a:spcPct val="90000"/>
              </a:lnSpc>
            </a:pPr>
            <a:r>
              <a:rPr lang="de-AT" sz="2400" b="1" dirty="0"/>
              <a:t>§ 209:</a:t>
            </a:r>
            <a:r>
              <a:rPr lang="de-AT" sz="2400" dirty="0"/>
              <a:t> Strafregister- &amp; Polizeidaten  nach wie vor vorhanden</a:t>
            </a:r>
          </a:p>
          <a:p>
            <a:pPr marL="609600" indent="-609600">
              <a:lnSpc>
                <a:spcPct val="90000"/>
              </a:lnSpc>
            </a:pPr>
            <a:r>
              <a:rPr lang="de-AT" sz="2400" dirty="0"/>
              <a:t>Kein Schutz gegen </a:t>
            </a:r>
            <a:r>
              <a:rPr lang="de-AT" sz="2400" b="1" dirty="0" smtClean="0"/>
              <a:t>Diskriminierung</a:t>
            </a:r>
            <a:r>
              <a:rPr lang="de-AT" sz="2400" dirty="0" smtClean="0"/>
              <a:t> außerhalb </a:t>
            </a:r>
            <a:r>
              <a:rPr lang="de-AT" sz="2400" dirty="0"/>
              <a:t>des </a:t>
            </a:r>
            <a:r>
              <a:rPr lang="de-AT" sz="2400" dirty="0" smtClean="0"/>
              <a:t>Arbeitsplatzes</a:t>
            </a:r>
            <a:endParaRPr lang="de-AT" sz="2400" dirty="0"/>
          </a:p>
          <a:p>
            <a:pPr marL="990600" lvl="1" indent="-533400">
              <a:lnSpc>
                <a:spcPct val="90000"/>
              </a:lnSpc>
              <a:buFontTx/>
              <a:buNone/>
            </a:pPr>
            <a:endParaRPr lang="de-AT" sz="20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4806"/>
                                        </p:tgtEl>
                                        <p:attrNameLst>
                                          <p:attrName>style.visibility</p:attrName>
                                        </p:attrNameLst>
                                      </p:cBhvr>
                                      <p:to>
                                        <p:strVal val="visible"/>
                                      </p:to>
                                    </p:set>
                                    <p:animEffect transition="in" filter="fade">
                                      <p:cBhvr>
                                        <p:cTn id="7" dur="1000"/>
                                        <p:tgtEl>
                                          <p:spTgt spid="2048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07">
                                            <p:txEl>
                                              <p:pRg st="0" end="0"/>
                                            </p:txEl>
                                          </p:spTgt>
                                        </p:tgtEl>
                                        <p:attrNameLst>
                                          <p:attrName>style.visibility</p:attrName>
                                        </p:attrNameLst>
                                      </p:cBhvr>
                                      <p:to>
                                        <p:strVal val="visible"/>
                                      </p:to>
                                    </p:set>
                                    <p:animEffect transition="in" filter="fade">
                                      <p:cBhvr>
                                        <p:cTn id="12" dur="1000"/>
                                        <p:tgtEl>
                                          <p:spTgt spid="20480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4807">
                                            <p:txEl>
                                              <p:pRg st="1" end="1"/>
                                            </p:txEl>
                                          </p:spTgt>
                                        </p:tgtEl>
                                        <p:attrNameLst>
                                          <p:attrName>style.visibility</p:attrName>
                                        </p:attrNameLst>
                                      </p:cBhvr>
                                      <p:to>
                                        <p:strVal val="visible"/>
                                      </p:to>
                                    </p:set>
                                    <p:animEffect transition="in" filter="fade">
                                      <p:cBhvr>
                                        <p:cTn id="17" dur="1000"/>
                                        <p:tgtEl>
                                          <p:spTgt spid="20480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4807">
                                            <p:txEl>
                                              <p:pRg st="2" end="2"/>
                                            </p:txEl>
                                          </p:spTgt>
                                        </p:tgtEl>
                                        <p:attrNameLst>
                                          <p:attrName>style.visibility</p:attrName>
                                        </p:attrNameLst>
                                      </p:cBhvr>
                                      <p:to>
                                        <p:strVal val="visible"/>
                                      </p:to>
                                    </p:set>
                                    <p:animEffect transition="in" filter="fade">
                                      <p:cBhvr>
                                        <p:cTn id="22" dur="1000"/>
                                        <p:tgtEl>
                                          <p:spTgt spid="20480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4807">
                                            <p:txEl>
                                              <p:pRg st="3" end="3"/>
                                            </p:txEl>
                                          </p:spTgt>
                                        </p:tgtEl>
                                        <p:attrNameLst>
                                          <p:attrName>style.visibility</p:attrName>
                                        </p:attrNameLst>
                                      </p:cBhvr>
                                      <p:to>
                                        <p:strVal val="visible"/>
                                      </p:to>
                                    </p:set>
                                    <p:animEffect transition="in" filter="fade">
                                      <p:cBhvr>
                                        <p:cTn id="27" dur="1000"/>
                                        <p:tgtEl>
                                          <p:spTgt spid="20480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4807">
                                            <p:txEl>
                                              <p:pRg st="4" end="4"/>
                                            </p:txEl>
                                          </p:spTgt>
                                        </p:tgtEl>
                                        <p:attrNameLst>
                                          <p:attrName>style.visibility</p:attrName>
                                        </p:attrNameLst>
                                      </p:cBhvr>
                                      <p:to>
                                        <p:strVal val="visible"/>
                                      </p:to>
                                    </p:set>
                                    <p:animEffect transition="in" filter="fade">
                                      <p:cBhvr>
                                        <p:cTn id="32" dur="1000"/>
                                        <p:tgtEl>
                                          <p:spTgt spid="204807">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4807">
                                            <p:txEl>
                                              <p:pRg st="5" end="5"/>
                                            </p:txEl>
                                          </p:spTgt>
                                        </p:tgtEl>
                                        <p:attrNameLst>
                                          <p:attrName>style.visibility</p:attrName>
                                        </p:attrNameLst>
                                      </p:cBhvr>
                                      <p:to>
                                        <p:strVal val="visible"/>
                                      </p:to>
                                    </p:set>
                                    <p:animEffect transition="in" filter="fade">
                                      <p:cBhvr>
                                        <p:cTn id="37" dur="1000"/>
                                        <p:tgtEl>
                                          <p:spTgt spid="204807">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4807">
                                            <p:txEl>
                                              <p:pRg st="6" end="6"/>
                                            </p:txEl>
                                          </p:spTgt>
                                        </p:tgtEl>
                                        <p:attrNameLst>
                                          <p:attrName>style.visibility</p:attrName>
                                        </p:attrNameLst>
                                      </p:cBhvr>
                                      <p:to>
                                        <p:strVal val="visible"/>
                                      </p:to>
                                    </p:set>
                                    <p:animEffect transition="in" filter="fade">
                                      <p:cBhvr>
                                        <p:cTn id="42" dur="1000"/>
                                        <p:tgtEl>
                                          <p:spTgt spid="204807">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4807">
                                            <p:txEl>
                                              <p:pRg st="7" end="7"/>
                                            </p:txEl>
                                          </p:spTgt>
                                        </p:tgtEl>
                                        <p:attrNameLst>
                                          <p:attrName>style.visibility</p:attrName>
                                        </p:attrNameLst>
                                      </p:cBhvr>
                                      <p:to>
                                        <p:strVal val="visible"/>
                                      </p:to>
                                    </p:set>
                                    <p:animEffect transition="in" filter="fade">
                                      <p:cBhvr>
                                        <p:cTn id="47" dur="1000"/>
                                        <p:tgtEl>
                                          <p:spTgt spid="2048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6" grpId="0"/>
      <p:bldP spid="204807"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4978" name="Group 2"/>
          <p:cNvGrpSpPr>
            <a:grpSpLocks/>
          </p:cNvGrpSpPr>
          <p:nvPr/>
        </p:nvGrpSpPr>
        <p:grpSpPr bwMode="auto">
          <a:xfrm>
            <a:off x="0" y="0"/>
            <a:ext cx="9144000" cy="6858000"/>
            <a:chOff x="0" y="0"/>
            <a:chExt cx="5760" cy="4320"/>
          </a:xfrm>
        </p:grpSpPr>
        <p:sp>
          <p:nvSpPr>
            <p:cNvPr id="254979"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54980"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54981"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54982" name="Rectangle 6"/>
          <p:cNvSpPr>
            <a:spLocks noGrp="1" noChangeArrowheads="1"/>
          </p:cNvSpPr>
          <p:nvPr>
            <p:ph type="title"/>
          </p:nvPr>
        </p:nvSpPr>
        <p:spPr>
          <a:xfrm>
            <a:off x="395288" y="260350"/>
            <a:ext cx="8229600" cy="1008063"/>
          </a:xfrm>
        </p:spPr>
        <p:txBody>
          <a:bodyPr/>
          <a:lstStyle/>
          <a:p>
            <a:r>
              <a:rPr lang="de-AT" sz="3100" b="1">
                <a:solidFill>
                  <a:srgbClr val="000076"/>
                </a:solidFill>
                <a:effectLst>
                  <a:outerShdw blurRad="38100" dist="38100" dir="2700000" algn="tl">
                    <a:srgbClr val="C0C0C0"/>
                  </a:outerShdw>
                </a:effectLst>
              </a:rPr>
              <a:t>Transsexualität</a:t>
            </a:r>
          </a:p>
        </p:txBody>
      </p:sp>
      <p:sp>
        <p:nvSpPr>
          <p:cNvPr id="254983" name="Rectangle 7"/>
          <p:cNvSpPr>
            <a:spLocks noGrp="1" noChangeArrowheads="1"/>
          </p:cNvSpPr>
          <p:nvPr>
            <p:ph type="body" idx="1"/>
          </p:nvPr>
        </p:nvSpPr>
        <p:spPr>
          <a:xfrm>
            <a:off x="179388" y="1412875"/>
            <a:ext cx="8642350" cy="5445125"/>
          </a:xfrm>
        </p:spPr>
        <p:txBody>
          <a:bodyPr/>
          <a:lstStyle/>
          <a:p>
            <a:pPr marL="609600" indent="-609600">
              <a:lnSpc>
                <a:spcPct val="80000"/>
              </a:lnSpc>
            </a:pPr>
            <a:r>
              <a:rPr lang="de-AT" sz="2400" b="1"/>
              <a:t>Recht auf Dokumente, die dem gelebten Geschlecht entsprechen </a:t>
            </a:r>
            <a:r>
              <a:rPr lang="de-AT" sz="2400"/>
              <a:t>(EGMR: </a:t>
            </a:r>
            <a:r>
              <a:rPr lang="de-AT" sz="2400" i="1"/>
              <a:t>B. v. France</a:t>
            </a:r>
            <a:r>
              <a:rPr lang="de-AT" sz="2400"/>
              <a:t> 1992)</a:t>
            </a:r>
          </a:p>
          <a:p>
            <a:pPr marL="609600" indent="-609600">
              <a:lnSpc>
                <a:spcPct val="80000"/>
              </a:lnSpc>
            </a:pPr>
            <a:r>
              <a:rPr lang="de-AT" sz="2400" b="1"/>
              <a:t>Postoperativ Recht auf umfassende Anerkennung  im gelebten Geschlecht </a:t>
            </a:r>
          </a:p>
          <a:p>
            <a:pPr marL="609600" indent="-609600">
              <a:lnSpc>
                <a:spcPct val="80000"/>
              </a:lnSpc>
              <a:buFontTx/>
              <a:buNone/>
            </a:pPr>
            <a:r>
              <a:rPr lang="de-AT" sz="2400"/>
              <a:t>	(EGMR: </a:t>
            </a:r>
            <a:r>
              <a:rPr lang="de-AT" sz="2400" i="1"/>
              <a:t>Goodwín v. UK 2002, I v. UK 2002</a:t>
            </a:r>
            <a:r>
              <a:rPr lang="de-AT" sz="2400"/>
              <a:t>)</a:t>
            </a:r>
          </a:p>
          <a:p>
            <a:pPr marL="609600" indent="-609600">
              <a:lnSpc>
                <a:spcPct val="80000"/>
              </a:lnSpc>
            </a:pPr>
            <a:r>
              <a:rPr lang="de-AT" sz="2400" b="1"/>
              <a:t>Recht auf OP</a:t>
            </a:r>
            <a:r>
              <a:rPr lang="de-AT" sz="2400"/>
              <a:t> (</a:t>
            </a:r>
            <a:r>
              <a:rPr lang="de-AT" sz="2400" i="1"/>
              <a:t>L. v Lithuania 2007</a:t>
            </a:r>
            <a:r>
              <a:rPr lang="de-AT" sz="2400"/>
              <a:t>)</a:t>
            </a:r>
          </a:p>
          <a:p>
            <a:pPr marL="609600" indent="-609600">
              <a:lnSpc>
                <a:spcPct val="80000"/>
              </a:lnSpc>
            </a:pPr>
            <a:r>
              <a:rPr lang="de-AT" sz="2400" b="1"/>
              <a:t>Recht auf Ehe mit Angehörigen des alten Geschlechts </a:t>
            </a:r>
            <a:r>
              <a:rPr lang="de-AT" sz="2400"/>
              <a:t>(EGMR: </a:t>
            </a:r>
            <a:r>
              <a:rPr lang="de-AT" sz="2400" i="1"/>
              <a:t>Goodwín v. UK 2002, I v. UK 2002</a:t>
            </a:r>
            <a:r>
              <a:rPr lang="de-AT" sz="2400"/>
              <a:t>)</a:t>
            </a:r>
          </a:p>
          <a:p>
            <a:pPr marL="609600" indent="-609600">
              <a:lnSpc>
                <a:spcPct val="80000"/>
              </a:lnSpc>
            </a:pPr>
            <a:r>
              <a:rPr lang="de-AT" sz="2400" b="1"/>
              <a:t>Pensionsregeln ensprechend dem neuen Geschlecht </a:t>
            </a:r>
            <a:r>
              <a:rPr lang="de-AT" sz="2400"/>
              <a:t>(EGMR: </a:t>
            </a:r>
            <a:r>
              <a:rPr lang="de-AT" sz="2400" i="1"/>
              <a:t>Grant v. UK 2006, EuGH: </a:t>
            </a:r>
            <a:r>
              <a:rPr lang="en-GB" sz="2400" i="1"/>
              <a:t>Sarah Margaret Richards v Secretary of State for Work and Pensions </a:t>
            </a:r>
            <a:r>
              <a:rPr lang="en-GB" sz="2400"/>
              <a:t>2006</a:t>
            </a:r>
            <a:r>
              <a:rPr lang="de-AT" sz="2400"/>
              <a:t>)</a:t>
            </a:r>
          </a:p>
          <a:p>
            <a:pPr marL="609600" indent="-609600">
              <a:lnSpc>
                <a:spcPct val="80000"/>
              </a:lnSpc>
            </a:pPr>
            <a:r>
              <a:rPr lang="en-GB" sz="2400" b="1"/>
              <a:t>Entlassung auf Grund (angestrebter) geschlechtanpassender OP ist verbotene Diskriminierung auf Grund des Geschlechts</a:t>
            </a:r>
            <a:r>
              <a:rPr lang="en-GB" sz="2400" b="1" i="1"/>
              <a:t> </a:t>
            </a:r>
          </a:p>
          <a:p>
            <a:pPr marL="609600" indent="-609600">
              <a:lnSpc>
                <a:spcPct val="80000"/>
              </a:lnSpc>
              <a:buFontTx/>
              <a:buNone/>
            </a:pPr>
            <a:r>
              <a:rPr lang="en-GB" sz="2400" i="1"/>
              <a:t>	(EuGH: P. v. S. &amp; Cornwall County</a:t>
            </a:r>
            <a:r>
              <a:rPr lang="en-GB" sz="2400"/>
              <a:t> Council 1996)</a:t>
            </a:r>
          </a:p>
          <a:p>
            <a:pPr marL="609600" indent="-609600">
              <a:lnSpc>
                <a:spcPct val="80000"/>
              </a:lnSpc>
              <a:buFontTx/>
              <a:buNone/>
            </a:pPr>
            <a:endParaRPr lang="en-GB" sz="2400"/>
          </a:p>
          <a:p>
            <a:pPr marL="609600" indent="-609600">
              <a:lnSpc>
                <a:spcPct val="80000"/>
              </a:lnSpc>
            </a:pPr>
            <a:endParaRPr lang="de-AT" sz="2400"/>
          </a:p>
          <a:p>
            <a:pPr marL="609600" indent="-609600">
              <a:lnSpc>
                <a:spcPct val="80000"/>
              </a:lnSpc>
            </a:pPr>
            <a:endParaRPr lang="de-AT" sz="2400"/>
          </a:p>
          <a:p>
            <a:pPr marL="609600" indent="-609600">
              <a:lnSpc>
                <a:spcPct val="80000"/>
              </a:lnSpc>
            </a:pPr>
            <a:endParaRPr lang="de-AT" sz="2400"/>
          </a:p>
          <a:p>
            <a:pPr marL="990600" lvl="1" indent="-533400">
              <a:lnSpc>
                <a:spcPct val="80000"/>
              </a:lnSpc>
              <a:buFontTx/>
              <a:buNone/>
            </a:pPr>
            <a:endParaRPr lang="de-AT" sz="20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4982"/>
                                        </p:tgtEl>
                                        <p:attrNameLst>
                                          <p:attrName>style.visibility</p:attrName>
                                        </p:attrNameLst>
                                      </p:cBhvr>
                                      <p:to>
                                        <p:strVal val="visible"/>
                                      </p:to>
                                    </p:set>
                                    <p:animEffect transition="in" filter="fade">
                                      <p:cBhvr>
                                        <p:cTn id="7" dur="1000"/>
                                        <p:tgtEl>
                                          <p:spTgt spid="2549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4983">
                                            <p:txEl>
                                              <p:pRg st="0" end="0"/>
                                            </p:txEl>
                                          </p:spTgt>
                                        </p:tgtEl>
                                        <p:attrNameLst>
                                          <p:attrName>style.visibility</p:attrName>
                                        </p:attrNameLst>
                                      </p:cBhvr>
                                      <p:to>
                                        <p:strVal val="visible"/>
                                      </p:to>
                                    </p:set>
                                    <p:animEffect transition="in" filter="fade">
                                      <p:cBhvr>
                                        <p:cTn id="12" dur="1000"/>
                                        <p:tgtEl>
                                          <p:spTgt spid="2549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4983">
                                            <p:txEl>
                                              <p:pRg st="1" end="1"/>
                                            </p:txEl>
                                          </p:spTgt>
                                        </p:tgtEl>
                                        <p:attrNameLst>
                                          <p:attrName>style.visibility</p:attrName>
                                        </p:attrNameLst>
                                      </p:cBhvr>
                                      <p:to>
                                        <p:strVal val="visible"/>
                                      </p:to>
                                    </p:set>
                                    <p:animEffect transition="in" filter="fade">
                                      <p:cBhvr>
                                        <p:cTn id="17" dur="1000"/>
                                        <p:tgtEl>
                                          <p:spTgt spid="25498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4983">
                                            <p:txEl>
                                              <p:pRg st="2" end="2"/>
                                            </p:txEl>
                                          </p:spTgt>
                                        </p:tgtEl>
                                        <p:attrNameLst>
                                          <p:attrName>style.visibility</p:attrName>
                                        </p:attrNameLst>
                                      </p:cBhvr>
                                      <p:to>
                                        <p:strVal val="visible"/>
                                      </p:to>
                                    </p:set>
                                    <p:animEffect transition="in" filter="fade">
                                      <p:cBhvr>
                                        <p:cTn id="22" dur="1000"/>
                                        <p:tgtEl>
                                          <p:spTgt spid="25498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4983">
                                            <p:txEl>
                                              <p:pRg st="3" end="3"/>
                                            </p:txEl>
                                          </p:spTgt>
                                        </p:tgtEl>
                                        <p:attrNameLst>
                                          <p:attrName>style.visibility</p:attrName>
                                        </p:attrNameLst>
                                      </p:cBhvr>
                                      <p:to>
                                        <p:strVal val="visible"/>
                                      </p:to>
                                    </p:set>
                                    <p:animEffect transition="in" filter="fade">
                                      <p:cBhvr>
                                        <p:cTn id="27" dur="1000"/>
                                        <p:tgtEl>
                                          <p:spTgt spid="25498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4983">
                                            <p:txEl>
                                              <p:pRg st="4" end="4"/>
                                            </p:txEl>
                                          </p:spTgt>
                                        </p:tgtEl>
                                        <p:attrNameLst>
                                          <p:attrName>style.visibility</p:attrName>
                                        </p:attrNameLst>
                                      </p:cBhvr>
                                      <p:to>
                                        <p:strVal val="visible"/>
                                      </p:to>
                                    </p:set>
                                    <p:animEffect transition="in" filter="fade">
                                      <p:cBhvr>
                                        <p:cTn id="32" dur="1000"/>
                                        <p:tgtEl>
                                          <p:spTgt spid="25498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4983">
                                            <p:txEl>
                                              <p:pRg st="5" end="5"/>
                                            </p:txEl>
                                          </p:spTgt>
                                        </p:tgtEl>
                                        <p:attrNameLst>
                                          <p:attrName>style.visibility</p:attrName>
                                        </p:attrNameLst>
                                      </p:cBhvr>
                                      <p:to>
                                        <p:strVal val="visible"/>
                                      </p:to>
                                    </p:set>
                                    <p:animEffect transition="in" filter="fade">
                                      <p:cBhvr>
                                        <p:cTn id="37" dur="1000"/>
                                        <p:tgtEl>
                                          <p:spTgt spid="254983">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4983">
                                            <p:txEl>
                                              <p:pRg st="6" end="6"/>
                                            </p:txEl>
                                          </p:spTgt>
                                        </p:tgtEl>
                                        <p:attrNameLst>
                                          <p:attrName>style.visibility</p:attrName>
                                        </p:attrNameLst>
                                      </p:cBhvr>
                                      <p:to>
                                        <p:strVal val="visible"/>
                                      </p:to>
                                    </p:set>
                                    <p:animEffect transition="in" filter="fade">
                                      <p:cBhvr>
                                        <p:cTn id="42" dur="1000"/>
                                        <p:tgtEl>
                                          <p:spTgt spid="254983">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4983">
                                            <p:txEl>
                                              <p:pRg st="7" end="7"/>
                                            </p:txEl>
                                          </p:spTgt>
                                        </p:tgtEl>
                                        <p:attrNameLst>
                                          <p:attrName>style.visibility</p:attrName>
                                        </p:attrNameLst>
                                      </p:cBhvr>
                                      <p:to>
                                        <p:strVal val="visible"/>
                                      </p:to>
                                    </p:set>
                                    <p:animEffect transition="in" filter="fade">
                                      <p:cBhvr>
                                        <p:cTn id="47" dur="1000"/>
                                        <p:tgtEl>
                                          <p:spTgt spid="2549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2" grpId="0"/>
      <p:bldP spid="25498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8658" name="Group 2"/>
          <p:cNvGrpSpPr>
            <a:grpSpLocks/>
          </p:cNvGrpSpPr>
          <p:nvPr/>
        </p:nvGrpSpPr>
        <p:grpSpPr bwMode="auto">
          <a:xfrm>
            <a:off x="0" y="0"/>
            <a:ext cx="9144000" cy="6858000"/>
            <a:chOff x="0" y="0"/>
            <a:chExt cx="5760" cy="4320"/>
          </a:xfrm>
        </p:grpSpPr>
        <p:sp>
          <p:nvSpPr>
            <p:cNvPr id="198659"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8660"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8661"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198662" name="Rectangle 6"/>
          <p:cNvSpPr>
            <a:spLocks noGrp="1" noChangeArrowheads="1"/>
          </p:cNvSpPr>
          <p:nvPr>
            <p:ph type="title"/>
          </p:nvPr>
        </p:nvSpPr>
        <p:spPr>
          <a:xfrm flipH="1">
            <a:off x="252413" y="0"/>
            <a:ext cx="142875" cy="333375"/>
          </a:xfrm>
        </p:spPr>
        <p:txBody>
          <a:bodyPr/>
          <a:lstStyle/>
          <a:p>
            <a:endParaRPr lang="de-DE" sz="3100" b="1">
              <a:solidFill>
                <a:srgbClr val="000076"/>
              </a:solidFill>
              <a:effectLst>
                <a:outerShdw blurRad="38100" dist="38100" dir="2700000" algn="tl">
                  <a:srgbClr val="C0C0C0"/>
                </a:outerShdw>
              </a:effectLst>
            </a:endParaRPr>
          </a:p>
        </p:txBody>
      </p:sp>
      <p:sp>
        <p:nvSpPr>
          <p:cNvPr id="198663" name="Rectangle 7"/>
          <p:cNvSpPr>
            <a:spLocks noGrp="1" noChangeArrowheads="1"/>
          </p:cNvSpPr>
          <p:nvPr>
            <p:ph type="body" idx="1"/>
          </p:nvPr>
        </p:nvSpPr>
        <p:spPr>
          <a:xfrm>
            <a:off x="179388" y="260350"/>
            <a:ext cx="8642350" cy="6597650"/>
          </a:xfrm>
        </p:spPr>
        <p:txBody>
          <a:bodyPr/>
          <a:lstStyle/>
          <a:p>
            <a:pPr marL="609600" indent="-609600">
              <a:lnSpc>
                <a:spcPct val="80000"/>
              </a:lnSpc>
            </a:pPr>
            <a:r>
              <a:rPr lang="de-AT" sz="2300" b="1"/>
              <a:t>„Unkeuschheit wider die Natur“ </a:t>
            </a:r>
          </a:p>
          <a:p>
            <a:pPr marL="609600" indent="-609600">
              <a:lnSpc>
                <a:spcPct val="80000"/>
              </a:lnSpc>
              <a:buFontTx/>
              <a:buNone/>
            </a:pPr>
            <a:r>
              <a:rPr lang="de-AT" sz="2300" b="1"/>
              <a:t>	(„Sodomitische Sünd“)</a:t>
            </a:r>
          </a:p>
          <a:p>
            <a:pPr marL="609600" indent="-609600">
              <a:lnSpc>
                <a:spcPct val="80000"/>
              </a:lnSpc>
              <a:buFontTx/>
              <a:buNone/>
            </a:pPr>
            <a:r>
              <a:rPr lang="de-AT" sz="2300"/>
              <a:t>	-&gt; sexuelle Kontakte mit Tieren (Bestialität)</a:t>
            </a:r>
          </a:p>
          <a:p>
            <a:pPr marL="609600" indent="-609600">
              <a:lnSpc>
                <a:spcPct val="80000"/>
              </a:lnSpc>
              <a:buFontTx/>
              <a:buNone/>
            </a:pPr>
            <a:r>
              <a:rPr lang="de-AT" sz="2300"/>
              <a:t>	    </a:t>
            </a:r>
            <a:r>
              <a:rPr lang="de-AT" sz="2300" i="1"/>
              <a:t>Feuertod</a:t>
            </a:r>
            <a:r>
              <a:rPr lang="de-AT" sz="2300"/>
              <a:t> (Verbrennen bei lebendigem Leib)</a:t>
            </a:r>
          </a:p>
          <a:p>
            <a:pPr marL="609600" indent="-609600">
              <a:lnSpc>
                <a:spcPct val="80000"/>
              </a:lnSpc>
              <a:buFontTx/>
              <a:buNone/>
            </a:pPr>
            <a:r>
              <a:rPr lang="de-AT" sz="2300"/>
              <a:t>	-&gt; „Unzucht wider die Ordnung der Natur“ „zwischen </a:t>
            </a:r>
          </a:p>
          <a:p>
            <a:pPr marL="609600" indent="-609600">
              <a:lnSpc>
                <a:spcPct val="80000"/>
              </a:lnSpc>
              <a:buFontTx/>
              <a:buNone/>
            </a:pPr>
            <a:r>
              <a:rPr lang="de-AT" sz="2300"/>
              <a:t>		Personen einerley Geschlechts, als Mann mit Mann, </a:t>
            </a:r>
          </a:p>
          <a:p>
            <a:pPr marL="609600" indent="-609600">
              <a:lnSpc>
                <a:spcPct val="80000"/>
              </a:lnSpc>
              <a:buFontTx/>
              <a:buNone/>
            </a:pPr>
            <a:r>
              <a:rPr lang="de-AT" sz="2300"/>
              <a:t>		Weib mit Weib, aber auch Weib mit Mann“</a:t>
            </a:r>
          </a:p>
          <a:p>
            <a:pPr marL="609600" indent="-609600">
              <a:lnSpc>
                <a:spcPct val="80000"/>
              </a:lnSpc>
              <a:buFontTx/>
              <a:buNone/>
            </a:pPr>
            <a:r>
              <a:rPr lang="de-AT" sz="2300"/>
              <a:t>		</a:t>
            </a:r>
            <a:r>
              <a:rPr lang="de-AT" sz="2300" i="1"/>
              <a:t>Feuertod</a:t>
            </a:r>
            <a:r>
              <a:rPr lang="de-AT" sz="2300"/>
              <a:t> (Verbrennen bei lebendigem Leib)</a:t>
            </a:r>
          </a:p>
          <a:p>
            <a:pPr marL="609600" indent="-609600">
              <a:lnSpc>
                <a:spcPct val="80000"/>
              </a:lnSpc>
              <a:buFontTx/>
              <a:buNone/>
            </a:pPr>
            <a:r>
              <a:rPr lang="de-AT" sz="2300"/>
              <a:t>		Maria Theresia: </a:t>
            </a:r>
            <a:r>
              <a:rPr lang="de-AT" sz="2300" i="1"/>
              <a:t>Enthauptung</a:t>
            </a:r>
            <a:r>
              <a:rPr lang="de-AT" sz="2300"/>
              <a:t>, dann Verbrennen</a:t>
            </a:r>
          </a:p>
          <a:p>
            <a:pPr marL="609600" indent="-609600">
              <a:lnSpc>
                <a:spcPct val="80000"/>
              </a:lnSpc>
              <a:buFontTx/>
              <a:buNone/>
            </a:pPr>
            <a:r>
              <a:rPr lang="de-AT" sz="2300"/>
              <a:t>	-&gt; „die von jemandem allein begangenen widernatürlichen </a:t>
            </a:r>
          </a:p>
          <a:p>
            <a:pPr marL="609600" indent="-609600">
              <a:lnSpc>
                <a:spcPct val="80000"/>
              </a:lnSpc>
              <a:buFontTx/>
              <a:buNone/>
            </a:pPr>
            <a:r>
              <a:rPr lang="de-AT" sz="2300"/>
              <a:t>		Unkeuschheiten“ (zB mit Holz- und Steinfiguren) </a:t>
            </a:r>
          </a:p>
          <a:p>
            <a:pPr marL="609600" indent="-609600">
              <a:lnSpc>
                <a:spcPct val="80000"/>
              </a:lnSpc>
              <a:buFontTx/>
              <a:buNone/>
            </a:pPr>
            <a:r>
              <a:rPr lang="de-AT" sz="2300"/>
              <a:t>		Strafe nach </a:t>
            </a:r>
            <a:r>
              <a:rPr lang="de-AT" sz="2300" i="1"/>
              <a:t>Willkür</a:t>
            </a:r>
          </a:p>
          <a:p>
            <a:pPr marL="609600" indent="-609600">
              <a:lnSpc>
                <a:spcPct val="80000"/>
              </a:lnSpc>
              <a:buFontTx/>
              <a:buNone/>
            </a:pPr>
            <a:r>
              <a:rPr lang="de-AT" sz="2300"/>
              <a:t> 	Folter war zulässig.</a:t>
            </a:r>
          </a:p>
          <a:p>
            <a:pPr marL="609600" indent="-609600">
              <a:lnSpc>
                <a:spcPct val="80000"/>
              </a:lnSpc>
              <a:buFontTx/>
              <a:buNone/>
            </a:pPr>
            <a:endParaRPr lang="de-AT" sz="2300"/>
          </a:p>
          <a:p>
            <a:pPr marL="609600" indent="-609600">
              <a:lnSpc>
                <a:spcPct val="80000"/>
              </a:lnSpc>
              <a:buFontTx/>
              <a:buNone/>
            </a:pPr>
            <a:r>
              <a:rPr lang="de-AT" sz="2300" b="1"/>
              <a:t>Heiliges Römisches Reich:</a:t>
            </a:r>
            <a:r>
              <a:rPr lang="de-AT" sz="2300"/>
              <a:t> </a:t>
            </a:r>
          </a:p>
          <a:p>
            <a:pPr marL="609600" indent="-609600">
              <a:lnSpc>
                <a:spcPct val="80000"/>
              </a:lnSpc>
              <a:buFontTx/>
              <a:buNone/>
            </a:pPr>
            <a:r>
              <a:rPr lang="de-AT" sz="2300"/>
              <a:t>	Bambergische Halsgerichtsordnung 1507 &amp; </a:t>
            </a:r>
          </a:p>
          <a:p>
            <a:pPr marL="609600" indent="-609600">
              <a:lnSpc>
                <a:spcPct val="80000"/>
              </a:lnSpc>
              <a:buFontTx/>
              <a:buNone/>
            </a:pPr>
            <a:r>
              <a:rPr lang="de-AT" sz="2300"/>
              <a:t>	Constitutio Criminalis Carolina 1532</a:t>
            </a:r>
          </a:p>
          <a:p>
            <a:pPr marL="609600" indent="-609600">
              <a:lnSpc>
                <a:spcPct val="80000"/>
              </a:lnSpc>
              <a:buFontTx/>
              <a:buNone/>
            </a:pPr>
            <a:r>
              <a:rPr lang="de-AT" sz="2300"/>
              <a:t>	-&gt; Todesstrafe nur mehr für Homo- &amp; Bestialität</a:t>
            </a:r>
          </a:p>
          <a:p>
            <a:pPr marL="609600" indent="-609600">
              <a:lnSpc>
                <a:spcPct val="80000"/>
              </a:lnSpc>
              <a:buFontTx/>
              <a:buNone/>
            </a:pPr>
            <a:endParaRPr lang="de-AT" sz="24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98662"/>
                                        </p:tgtEl>
                                        <p:attrNameLst>
                                          <p:attrName>style.visibility</p:attrName>
                                        </p:attrNameLst>
                                      </p:cBhvr>
                                      <p:to>
                                        <p:strVal val="visible"/>
                                      </p:to>
                                    </p:set>
                                    <p:animEffect transition="in" filter="fade">
                                      <p:cBhvr>
                                        <p:cTn id="7" dur="1000"/>
                                        <p:tgtEl>
                                          <p:spTgt spid="198662"/>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98663">
                                            <p:txEl>
                                              <p:pRg st="0" end="0"/>
                                            </p:txEl>
                                          </p:spTgt>
                                        </p:tgtEl>
                                        <p:attrNameLst>
                                          <p:attrName>style.visibility</p:attrName>
                                        </p:attrNameLst>
                                      </p:cBhvr>
                                      <p:to>
                                        <p:strVal val="visible"/>
                                      </p:to>
                                    </p:set>
                                    <p:animEffect transition="in" filter="fade">
                                      <p:cBhvr>
                                        <p:cTn id="11" dur="1000"/>
                                        <p:tgtEl>
                                          <p:spTgt spid="198663">
                                            <p:txEl>
                                              <p:pRg st="0" end="0"/>
                                            </p:txEl>
                                          </p:spTgt>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98663">
                                            <p:txEl>
                                              <p:pRg st="1" end="1"/>
                                            </p:txEl>
                                          </p:spTgt>
                                        </p:tgtEl>
                                        <p:attrNameLst>
                                          <p:attrName>style.visibility</p:attrName>
                                        </p:attrNameLst>
                                      </p:cBhvr>
                                      <p:to>
                                        <p:strVal val="visible"/>
                                      </p:to>
                                    </p:set>
                                    <p:animEffect transition="in" filter="fade">
                                      <p:cBhvr>
                                        <p:cTn id="15" dur="1000"/>
                                        <p:tgtEl>
                                          <p:spTgt spid="198663">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8663">
                                            <p:txEl>
                                              <p:pRg st="2" end="2"/>
                                            </p:txEl>
                                          </p:spTgt>
                                        </p:tgtEl>
                                        <p:attrNameLst>
                                          <p:attrName>style.visibility</p:attrName>
                                        </p:attrNameLst>
                                      </p:cBhvr>
                                      <p:to>
                                        <p:strVal val="visible"/>
                                      </p:to>
                                    </p:set>
                                    <p:animEffect transition="in" filter="fade">
                                      <p:cBhvr>
                                        <p:cTn id="20" dur="1000"/>
                                        <p:tgtEl>
                                          <p:spTgt spid="198663">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8663">
                                            <p:txEl>
                                              <p:pRg st="3" end="3"/>
                                            </p:txEl>
                                          </p:spTgt>
                                        </p:tgtEl>
                                        <p:attrNameLst>
                                          <p:attrName>style.visibility</p:attrName>
                                        </p:attrNameLst>
                                      </p:cBhvr>
                                      <p:to>
                                        <p:strVal val="visible"/>
                                      </p:to>
                                    </p:set>
                                    <p:animEffect transition="in" filter="fade">
                                      <p:cBhvr>
                                        <p:cTn id="25" dur="1000"/>
                                        <p:tgtEl>
                                          <p:spTgt spid="198663">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8663">
                                            <p:txEl>
                                              <p:pRg st="4" end="4"/>
                                            </p:txEl>
                                          </p:spTgt>
                                        </p:tgtEl>
                                        <p:attrNameLst>
                                          <p:attrName>style.visibility</p:attrName>
                                        </p:attrNameLst>
                                      </p:cBhvr>
                                      <p:to>
                                        <p:strVal val="visible"/>
                                      </p:to>
                                    </p:set>
                                    <p:animEffect transition="in" filter="fade">
                                      <p:cBhvr>
                                        <p:cTn id="30" dur="1000"/>
                                        <p:tgtEl>
                                          <p:spTgt spid="198663">
                                            <p:txEl>
                                              <p:pRg st="4" end="4"/>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98663">
                                            <p:txEl>
                                              <p:pRg st="5" end="5"/>
                                            </p:txEl>
                                          </p:spTgt>
                                        </p:tgtEl>
                                        <p:attrNameLst>
                                          <p:attrName>style.visibility</p:attrName>
                                        </p:attrNameLst>
                                      </p:cBhvr>
                                      <p:to>
                                        <p:strVal val="visible"/>
                                      </p:to>
                                    </p:set>
                                    <p:animEffect transition="in" filter="fade">
                                      <p:cBhvr>
                                        <p:cTn id="33" dur="1000"/>
                                        <p:tgtEl>
                                          <p:spTgt spid="198663">
                                            <p:txEl>
                                              <p:pRg st="5" end="5"/>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8663">
                                            <p:txEl>
                                              <p:pRg st="6" end="6"/>
                                            </p:txEl>
                                          </p:spTgt>
                                        </p:tgtEl>
                                        <p:attrNameLst>
                                          <p:attrName>style.visibility</p:attrName>
                                        </p:attrNameLst>
                                      </p:cBhvr>
                                      <p:to>
                                        <p:strVal val="visible"/>
                                      </p:to>
                                    </p:set>
                                    <p:animEffect transition="in" filter="fade">
                                      <p:cBhvr>
                                        <p:cTn id="36" dur="1000"/>
                                        <p:tgtEl>
                                          <p:spTgt spid="198663">
                                            <p:txEl>
                                              <p:pRg st="6" end="6"/>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98663">
                                            <p:txEl>
                                              <p:pRg st="7" end="7"/>
                                            </p:txEl>
                                          </p:spTgt>
                                        </p:tgtEl>
                                        <p:attrNameLst>
                                          <p:attrName>style.visibility</p:attrName>
                                        </p:attrNameLst>
                                      </p:cBhvr>
                                      <p:to>
                                        <p:strVal val="visible"/>
                                      </p:to>
                                    </p:set>
                                    <p:animEffect transition="in" filter="fade">
                                      <p:cBhvr>
                                        <p:cTn id="41" dur="1000"/>
                                        <p:tgtEl>
                                          <p:spTgt spid="198663">
                                            <p:txEl>
                                              <p:pRg st="7" end="7"/>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98663">
                                            <p:txEl>
                                              <p:pRg st="8" end="8"/>
                                            </p:txEl>
                                          </p:spTgt>
                                        </p:tgtEl>
                                        <p:attrNameLst>
                                          <p:attrName>style.visibility</p:attrName>
                                        </p:attrNameLst>
                                      </p:cBhvr>
                                      <p:to>
                                        <p:strVal val="visible"/>
                                      </p:to>
                                    </p:set>
                                    <p:animEffect transition="in" filter="fade">
                                      <p:cBhvr>
                                        <p:cTn id="46" dur="1000"/>
                                        <p:tgtEl>
                                          <p:spTgt spid="198663">
                                            <p:txEl>
                                              <p:pRg st="8" end="8"/>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98663">
                                            <p:txEl>
                                              <p:pRg st="9" end="9"/>
                                            </p:txEl>
                                          </p:spTgt>
                                        </p:tgtEl>
                                        <p:attrNameLst>
                                          <p:attrName>style.visibility</p:attrName>
                                        </p:attrNameLst>
                                      </p:cBhvr>
                                      <p:to>
                                        <p:strVal val="visible"/>
                                      </p:to>
                                    </p:set>
                                    <p:animEffect transition="in" filter="fade">
                                      <p:cBhvr>
                                        <p:cTn id="51" dur="1000"/>
                                        <p:tgtEl>
                                          <p:spTgt spid="198663">
                                            <p:txEl>
                                              <p:pRg st="9" end="9"/>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98663">
                                            <p:txEl>
                                              <p:pRg st="10" end="10"/>
                                            </p:txEl>
                                          </p:spTgt>
                                        </p:tgtEl>
                                        <p:attrNameLst>
                                          <p:attrName>style.visibility</p:attrName>
                                        </p:attrNameLst>
                                      </p:cBhvr>
                                      <p:to>
                                        <p:strVal val="visible"/>
                                      </p:to>
                                    </p:set>
                                    <p:animEffect transition="in" filter="fade">
                                      <p:cBhvr>
                                        <p:cTn id="54" dur="1000"/>
                                        <p:tgtEl>
                                          <p:spTgt spid="198663">
                                            <p:txEl>
                                              <p:pRg st="10" end="10"/>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98663">
                                            <p:txEl>
                                              <p:pRg st="11" end="11"/>
                                            </p:txEl>
                                          </p:spTgt>
                                        </p:tgtEl>
                                        <p:attrNameLst>
                                          <p:attrName>style.visibility</p:attrName>
                                        </p:attrNameLst>
                                      </p:cBhvr>
                                      <p:to>
                                        <p:strVal val="visible"/>
                                      </p:to>
                                    </p:set>
                                    <p:animEffect transition="in" filter="fade">
                                      <p:cBhvr>
                                        <p:cTn id="59" dur="1000"/>
                                        <p:tgtEl>
                                          <p:spTgt spid="198663">
                                            <p:txEl>
                                              <p:pRg st="11" end="11"/>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98663">
                                            <p:txEl>
                                              <p:pRg st="12" end="12"/>
                                            </p:txEl>
                                          </p:spTgt>
                                        </p:tgtEl>
                                        <p:attrNameLst>
                                          <p:attrName>style.visibility</p:attrName>
                                        </p:attrNameLst>
                                      </p:cBhvr>
                                      <p:to>
                                        <p:strVal val="visible"/>
                                      </p:to>
                                    </p:set>
                                    <p:animEffect transition="in" filter="fade">
                                      <p:cBhvr>
                                        <p:cTn id="64" dur="1000"/>
                                        <p:tgtEl>
                                          <p:spTgt spid="198663">
                                            <p:txEl>
                                              <p:pRg st="12" end="12"/>
                                            </p:txEl>
                                          </p:spTgt>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98663">
                                            <p:txEl>
                                              <p:pRg st="14" end="14"/>
                                            </p:txEl>
                                          </p:spTgt>
                                        </p:tgtEl>
                                        <p:attrNameLst>
                                          <p:attrName>style.visibility</p:attrName>
                                        </p:attrNameLst>
                                      </p:cBhvr>
                                      <p:to>
                                        <p:strVal val="visible"/>
                                      </p:to>
                                    </p:set>
                                    <p:animEffect transition="in" filter="fade">
                                      <p:cBhvr>
                                        <p:cTn id="69" dur="1000"/>
                                        <p:tgtEl>
                                          <p:spTgt spid="198663">
                                            <p:txEl>
                                              <p:pRg st="14" end="14"/>
                                            </p:txEl>
                                          </p:spTgt>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98663">
                                            <p:txEl>
                                              <p:pRg st="15" end="15"/>
                                            </p:txEl>
                                          </p:spTgt>
                                        </p:tgtEl>
                                        <p:attrNameLst>
                                          <p:attrName>style.visibility</p:attrName>
                                        </p:attrNameLst>
                                      </p:cBhvr>
                                      <p:to>
                                        <p:strVal val="visible"/>
                                      </p:to>
                                    </p:set>
                                    <p:animEffect transition="in" filter="fade">
                                      <p:cBhvr>
                                        <p:cTn id="74" dur="1000"/>
                                        <p:tgtEl>
                                          <p:spTgt spid="198663">
                                            <p:txEl>
                                              <p:pRg st="15" end="15"/>
                                            </p:txEl>
                                          </p:spTgt>
                                        </p:tgtEl>
                                      </p:cBhvr>
                                    </p:animEffect>
                                  </p:childTnLst>
                                </p:cTn>
                              </p:par>
                            </p:childTnLst>
                          </p:cTn>
                        </p:par>
                        <p:par>
                          <p:cTn id="75" fill="hold" nodeType="afterGroup">
                            <p:stCondLst>
                              <p:cond delay="1000"/>
                            </p:stCondLst>
                            <p:childTnLst>
                              <p:par>
                                <p:cTn id="76" presetID="10" presetClass="entr" presetSubtype="0" fill="hold" grpId="0" nodeType="afterEffect">
                                  <p:stCondLst>
                                    <p:cond delay="0"/>
                                  </p:stCondLst>
                                  <p:childTnLst>
                                    <p:set>
                                      <p:cBhvr>
                                        <p:cTn id="77" dur="1" fill="hold">
                                          <p:stCondLst>
                                            <p:cond delay="0"/>
                                          </p:stCondLst>
                                        </p:cTn>
                                        <p:tgtEl>
                                          <p:spTgt spid="198663">
                                            <p:txEl>
                                              <p:pRg st="16" end="16"/>
                                            </p:txEl>
                                          </p:spTgt>
                                        </p:tgtEl>
                                        <p:attrNameLst>
                                          <p:attrName>style.visibility</p:attrName>
                                        </p:attrNameLst>
                                      </p:cBhvr>
                                      <p:to>
                                        <p:strVal val="visible"/>
                                      </p:to>
                                    </p:set>
                                    <p:animEffect transition="in" filter="fade">
                                      <p:cBhvr>
                                        <p:cTn id="78" dur="1000"/>
                                        <p:tgtEl>
                                          <p:spTgt spid="198663">
                                            <p:txEl>
                                              <p:pRg st="16" end="16"/>
                                            </p:txEl>
                                          </p:spTgt>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98663">
                                            <p:txEl>
                                              <p:pRg st="17" end="17"/>
                                            </p:txEl>
                                          </p:spTgt>
                                        </p:tgtEl>
                                        <p:attrNameLst>
                                          <p:attrName>style.visibility</p:attrName>
                                        </p:attrNameLst>
                                      </p:cBhvr>
                                      <p:to>
                                        <p:strVal val="visible"/>
                                      </p:to>
                                    </p:set>
                                    <p:animEffect transition="in" filter="fade">
                                      <p:cBhvr>
                                        <p:cTn id="83" dur="1000"/>
                                        <p:tgtEl>
                                          <p:spTgt spid="19866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2" grpId="0"/>
      <p:bldP spid="19866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7026" name="Group 2"/>
          <p:cNvGrpSpPr>
            <a:grpSpLocks/>
          </p:cNvGrpSpPr>
          <p:nvPr/>
        </p:nvGrpSpPr>
        <p:grpSpPr bwMode="auto">
          <a:xfrm>
            <a:off x="0" y="0"/>
            <a:ext cx="9144000" cy="6858000"/>
            <a:chOff x="0" y="0"/>
            <a:chExt cx="5760" cy="4320"/>
          </a:xfrm>
        </p:grpSpPr>
        <p:sp>
          <p:nvSpPr>
            <p:cNvPr id="257027"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57028"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57029"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57031" name="Rectangle 7"/>
          <p:cNvSpPr>
            <a:spLocks noGrp="1" noChangeArrowheads="1"/>
          </p:cNvSpPr>
          <p:nvPr>
            <p:ph type="body" idx="1"/>
          </p:nvPr>
        </p:nvSpPr>
        <p:spPr>
          <a:xfrm>
            <a:off x="179388" y="836613"/>
            <a:ext cx="8642350" cy="6021387"/>
          </a:xfrm>
        </p:spPr>
        <p:txBody>
          <a:bodyPr/>
          <a:lstStyle/>
          <a:p>
            <a:pPr marL="609600" indent="-609600">
              <a:lnSpc>
                <a:spcPct val="80000"/>
              </a:lnSpc>
            </a:pPr>
            <a:r>
              <a:rPr lang="de-AT" sz="2400" b="1"/>
              <a:t>Beweislast für Notwendigkeit geschlechtsanpassender Behandlungen (insb. OP)  als Voraussetzung für Versicherungsdeckung unverhältnismäßig </a:t>
            </a:r>
          </a:p>
          <a:p>
            <a:pPr marL="609600" indent="-609600">
              <a:lnSpc>
                <a:spcPct val="80000"/>
              </a:lnSpc>
              <a:buFontTx/>
              <a:buNone/>
            </a:pPr>
            <a:r>
              <a:rPr lang="de-AT" sz="2400"/>
              <a:t>	(EGMR: </a:t>
            </a:r>
            <a:r>
              <a:rPr lang="de-AT" sz="2400" i="1"/>
              <a:t>Van Kück v. Deutschland</a:t>
            </a:r>
            <a:r>
              <a:rPr lang="de-AT" sz="2400"/>
              <a:t> 2003)</a:t>
            </a:r>
          </a:p>
          <a:p>
            <a:pPr marL="609600" indent="-609600">
              <a:lnSpc>
                <a:spcPct val="80000"/>
              </a:lnSpc>
            </a:pPr>
            <a:r>
              <a:rPr lang="de-AT" sz="2400" b="1"/>
              <a:t>2 Jahre Wartefrist als Voraussetzung für Versicherungsdeckung geschlechtsanpassender Behandlungen (insb. OP) unverhältnismäßig </a:t>
            </a:r>
          </a:p>
          <a:p>
            <a:pPr marL="609600" indent="-609600">
              <a:lnSpc>
                <a:spcPct val="80000"/>
              </a:lnSpc>
              <a:buFontTx/>
              <a:buNone/>
            </a:pPr>
            <a:r>
              <a:rPr lang="de-AT" sz="2400"/>
              <a:t>	(EGMR: </a:t>
            </a:r>
            <a:r>
              <a:rPr lang="de-AT" sz="2400" i="1"/>
              <a:t>Schlumpf v. Schweiz</a:t>
            </a:r>
            <a:r>
              <a:rPr lang="de-AT" sz="2400"/>
              <a:t> 2009)</a:t>
            </a:r>
          </a:p>
          <a:p>
            <a:pPr marL="609600" indent="-609600">
              <a:lnSpc>
                <a:spcPct val="80000"/>
              </a:lnSpc>
            </a:pPr>
            <a:r>
              <a:rPr lang="de-AT" sz="2400" b="1"/>
              <a:t>Scheidungszwang unzulässig</a:t>
            </a:r>
          </a:p>
          <a:p>
            <a:pPr marL="609600" indent="-609600">
              <a:lnSpc>
                <a:spcPct val="80000"/>
              </a:lnSpc>
              <a:buFontTx/>
              <a:buNone/>
            </a:pPr>
            <a:r>
              <a:rPr lang="de-AT" sz="2400" b="1"/>
              <a:t>	</a:t>
            </a:r>
            <a:r>
              <a:rPr lang="de-AT" sz="2400"/>
              <a:t>(</a:t>
            </a:r>
            <a:r>
              <a:rPr lang="de-DE" sz="2400"/>
              <a:t>VfGH 08.06.2006, V 4/06) </a:t>
            </a:r>
            <a:endParaRPr lang="de-AT" sz="2400" b="1"/>
          </a:p>
          <a:p>
            <a:pPr marL="609600" indent="-609600">
              <a:lnSpc>
                <a:spcPct val="80000"/>
              </a:lnSpc>
            </a:pPr>
            <a:r>
              <a:rPr lang="de-AT" sz="2400" b="1"/>
              <a:t>Operationszwang unzulässig</a:t>
            </a:r>
          </a:p>
          <a:p>
            <a:pPr marL="609600" indent="-609600">
              <a:lnSpc>
                <a:spcPct val="80000"/>
              </a:lnSpc>
              <a:buFontTx/>
              <a:buNone/>
            </a:pPr>
            <a:r>
              <a:rPr lang="de-AT" sz="2400" b="1"/>
              <a:t>	</a:t>
            </a:r>
            <a:r>
              <a:rPr lang="de-AT" sz="2400"/>
              <a:t>(</a:t>
            </a:r>
            <a:r>
              <a:rPr lang="de-DE" sz="2400"/>
              <a:t>VwGH 27.02.2009, 2008/17/0054; VwGH 15.09.2009, 2008/06/0032; VfGH 03.12.2009, B 1973/08; VwGH 17.02.2010, 2009/17/0263) </a:t>
            </a:r>
            <a:endParaRPr lang="de-AT" sz="2400"/>
          </a:p>
          <a:p>
            <a:pPr marL="609600" indent="-609600">
              <a:lnSpc>
                <a:spcPct val="80000"/>
              </a:lnSpc>
            </a:pPr>
            <a:r>
              <a:rPr lang="de-AT" sz="2400" b="1"/>
              <a:t>Zwangsouting auf Heiratsurkunden unzulässig</a:t>
            </a:r>
            <a:r>
              <a:rPr lang="de-AT" sz="2400"/>
              <a:t> </a:t>
            </a:r>
          </a:p>
          <a:p>
            <a:pPr marL="609600" indent="-609600">
              <a:lnSpc>
                <a:spcPct val="80000"/>
              </a:lnSpc>
              <a:buFontTx/>
              <a:buNone/>
            </a:pPr>
            <a:r>
              <a:rPr lang="de-AT" sz="2400"/>
              <a:t>	 (</a:t>
            </a:r>
            <a:r>
              <a:rPr lang="de-DE" sz="2400"/>
              <a:t>VwGH 29.11.2010, 2010/17/0042)</a:t>
            </a:r>
            <a:endParaRPr lang="de-AT" sz="2400"/>
          </a:p>
          <a:p>
            <a:pPr marL="609600" indent="-609600">
              <a:lnSpc>
                <a:spcPct val="80000"/>
              </a:lnSpc>
              <a:buFontTx/>
              <a:buNone/>
            </a:pPr>
            <a:endParaRPr lang="en-GB" sz="2400"/>
          </a:p>
          <a:p>
            <a:pPr marL="609600" indent="-609600">
              <a:lnSpc>
                <a:spcPct val="80000"/>
              </a:lnSpc>
            </a:pPr>
            <a:endParaRPr lang="de-AT" sz="2400"/>
          </a:p>
          <a:p>
            <a:pPr marL="609600" indent="-609600">
              <a:lnSpc>
                <a:spcPct val="80000"/>
              </a:lnSpc>
            </a:pPr>
            <a:endParaRPr lang="de-AT" sz="2400"/>
          </a:p>
          <a:p>
            <a:pPr marL="609600" indent="-609600">
              <a:lnSpc>
                <a:spcPct val="80000"/>
              </a:lnSpc>
            </a:pPr>
            <a:endParaRPr lang="de-AT" sz="2400"/>
          </a:p>
          <a:p>
            <a:pPr marL="990600" lvl="1" indent="-533400">
              <a:lnSpc>
                <a:spcPct val="80000"/>
              </a:lnSpc>
              <a:buFontTx/>
              <a:buNone/>
            </a:pPr>
            <a:endParaRPr lang="de-AT" sz="20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7031">
                                            <p:txEl>
                                              <p:pRg st="0" end="0"/>
                                            </p:txEl>
                                          </p:spTgt>
                                        </p:tgtEl>
                                        <p:attrNameLst>
                                          <p:attrName>style.visibility</p:attrName>
                                        </p:attrNameLst>
                                      </p:cBhvr>
                                      <p:to>
                                        <p:strVal val="visible"/>
                                      </p:to>
                                    </p:set>
                                    <p:animEffect transition="in" filter="fade">
                                      <p:cBhvr>
                                        <p:cTn id="7" dur="1000"/>
                                        <p:tgtEl>
                                          <p:spTgt spid="2570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7031">
                                            <p:txEl>
                                              <p:pRg st="1" end="1"/>
                                            </p:txEl>
                                          </p:spTgt>
                                        </p:tgtEl>
                                        <p:attrNameLst>
                                          <p:attrName>style.visibility</p:attrName>
                                        </p:attrNameLst>
                                      </p:cBhvr>
                                      <p:to>
                                        <p:strVal val="visible"/>
                                      </p:to>
                                    </p:set>
                                    <p:animEffect transition="in" filter="fade">
                                      <p:cBhvr>
                                        <p:cTn id="12" dur="1000"/>
                                        <p:tgtEl>
                                          <p:spTgt spid="2570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7031">
                                            <p:txEl>
                                              <p:pRg st="2" end="2"/>
                                            </p:txEl>
                                          </p:spTgt>
                                        </p:tgtEl>
                                        <p:attrNameLst>
                                          <p:attrName>style.visibility</p:attrName>
                                        </p:attrNameLst>
                                      </p:cBhvr>
                                      <p:to>
                                        <p:strVal val="visible"/>
                                      </p:to>
                                    </p:set>
                                    <p:animEffect transition="in" filter="fade">
                                      <p:cBhvr>
                                        <p:cTn id="17" dur="1000"/>
                                        <p:tgtEl>
                                          <p:spTgt spid="2570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7031">
                                            <p:txEl>
                                              <p:pRg st="3" end="3"/>
                                            </p:txEl>
                                          </p:spTgt>
                                        </p:tgtEl>
                                        <p:attrNameLst>
                                          <p:attrName>style.visibility</p:attrName>
                                        </p:attrNameLst>
                                      </p:cBhvr>
                                      <p:to>
                                        <p:strVal val="visible"/>
                                      </p:to>
                                    </p:set>
                                    <p:animEffect transition="in" filter="fade">
                                      <p:cBhvr>
                                        <p:cTn id="22" dur="1000"/>
                                        <p:tgtEl>
                                          <p:spTgt spid="25703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7031">
                                            <p:txEl>
                                              <p:pRg st="4" end="4"/>
                                            </p:txEl>
                                          </p:spTgt>
                                        </p:tgtEl>
                                        <p:attrNameLst>
                                          <p:attrName>style.visibility</p:attrName>
                                        </p:attrNameLst>
                                      </p:cBhvr>
                                      <p:to>
                                        <p:strVal val="visible"/>
                                      </p:to>
                                    </p:set>
                                    <p:animEffect transition="in" filter="fade">
                                      <p:cBhvr>
                                        <p:cTn id="27" dur="1000"/>
                                        <p:tgtEl>
                                          <p:spTgt spid="25703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7031">
                                            <p:txEl>
                                              <p:pRg st="5" end="5"/>
                                            </p:txEl>
                                          </p:spTgt>
                                        </p:tgtEl>
                                        <p:attrNameLst>
                                          <p:attrName>style.visibility</p:attrName>
                                        </p:attrNameLst>
                                      </p:cBhvr>
                                      <p:to>
                                        <p:strVal val="visible"/>
                                      </p:to>
                                    </p:set>
                                    <p:animEffect transition="in" filter="fade">
                                      <p:cBhvr>
                                        <p:cTn id="32" dur="1000"/>
                                        <p:tgtEl>
                                          <p:spTgt spid="25703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7031">
                                            <p:txEl>
                                              <p:pRg st="6" end="6"/>
                                            </p:txEl>
                                          </p:spTgt>
                                        </p:tgtEl>
                                        <p:attrNameLst>
                                          <p:attrName>style.visibility</p:attrName>
                                        </p:attrNameLst>
                                      </p:cBhvr>
                                      <p:to>
                                        <p:strVal val="visible"/>
                                      </p:to>
                                    </p:set>
                                    <p:animEffect transition="in" filter="fade">
                                      <p:cBhvr>
                                        <p:cTn id="37" dur="1000"/>
                                        <p:tgtEl>
                                          <p:spTgt spid="25703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7031">
                                            <p:txEl>
                                              <p:pRg st="7" end="7"/>
                                            </p:txEl>
                                          </p:spTgt>
                                        </p:tgtEl>
                                        <p:attrNameLst>
                                          <p:attrName>style.visibility</p:attrName>
                                        </p:attrNameLst>
                                      </p:cBhvr>
                                      <p:to>
                                        <p:strVal val="visible"/>
                                      </p:to>
                                    </p:set>
                                    <p:animEffect transition="in" filter="fade">
                                      <p:cBhvr>
                                        <p:cTn id="42" dur="1000"/>
                                        <p:tgtEl>
                                          <p:spTgt spid="257031">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7031">
                                            <p:txEl>
                                              <p:pRg st="8" end="8"/>
                                            </p:txEl>
                                          </p:spTgt>
                                        </p:tgtEl>
                                        <p:attrNameLst>
                                          <p:attrName>style.visibility</p:attrName>
                                        </p:attrNameLst>
                                      </p:cBhvr>
                                      <p:to>
                                        <p:strVal val="visible"/>
                                      </p:to>
                                    </p:set>
                                    <p:animEffect transition="in" filter="fade">
                                      <p:cBhvr>
                                        <p:cTn id="47" dur="1000"/>
                                        <p:tgtEl>
                                          <p:spTgt spid="257031">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57031">
                                            <p:txEl>
                                              <p:pRg st="9" end="9"/>
                                            </p:txEl>
                                          </p:spTgt>
                                        </p:tgtEl>
                                        <p:attrNameLst>
                                          <p:attrName>style.visibility</p:attrName>
                                        </p:attrNameLst>
                                      </p:cBhvr>
                                      <p:to>
                                        <p:strVal val="visible"/>
                                      </p:to>
                                    </p:set>
                                    <p:animEffect transition="in" filter="fade">
                                      <p:cBhvr>
                                        <p:cTn id="52" dur="1000"/>
                                        <p:tgtEl>
                                          <p:spTgt spid="25703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3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1" name="Rectangle 3"/>
          <p:cNvSpPr>
            <a:spLocks noGrp="1" noChangeArrowheads="1"/>
          </p:cNvSpPr>
          <p:nvPr>
            <p:ph type="body" idx="1"/>
          </p:nvPr>
        </p:nvSpPr>
        <p:spPr>
          <a:xfrm>
            <a:off x="457200" y="1700213"/>
            <a:ext cx="8229600" cy="4425950"/>
          </a:xfrm>
        </p:spPr>
        <p:txBody>
          <a:bodyPr/>
          <a:lstStyle/>
          <a:p>
            <a:pPr marL="0" indent="0">
              <a:buFontTx/>
              <a:buNone/>
            </a:pPr>
            <a:r>
              <a:rPr lang="de-AT" b="1"/>
              <a:t>Die selbstbestimmte Wahl der Geschlechtsidentität ist ein fundamentales Menschenrecht  </a:t>
            </a:r>
          </a:p>
          <a:p>
            <a:pPr marL="0" indent="0">
              <a:buFontTx/>
              <a:buNone/>
            </a:pPr>
            <a:r>
              <a:rPr lang="de-AT"/>
              <a:t>(EGMR: </a:t>
            </a:r>
            <a:r>
              <a:rPr lang="de-AT" i="1"/>
              <a:t>Van Kück v. Deutschland</a:t>
            </a:r>
            <a:r>
              <a:rPr lang="de-AT"/>
              <a:t> 2003 u.a.)</a:t>
            </a:r>
          </a:p>
          <a:p>
            <a:pPr marL="0" indent="0"/>
            <a:endParaRPr lang="de-DE"/>
          </a:p>
        </p:txBody>
      </p:sp>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1122" name="Group 2"/>
          <p:cNvGrpSpPr>
            <a:grpSpLocks/>
          </p:cNvGrpSpPr>
          <p:nvPr/>
        </p:nvGrpSpPr>
        <p:grpSpPr bwMode="auto">
          <a:xfrm>
            <a:off x="0" y="0"/>
            <a:ext cx="9144000" cy="6858000"/>
            <a:chOff x="0" y="0"/>
            <a:chExt cx="5760" cy="4320"/>
          </a:xfrm>
        </p:grpSpPr>
        <p:sp>
          <p:nvSpPr>
            <p:cNvPr id="261123"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61124"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61125"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61126" name="Rectangle 6"/>
          <p:cNvSpPr>
            <a:spLocks noGrp="1" noChangeArrowheads="1"/>
          </p:cNvSpPr>
          <p:nvPr>
            <p:ph type="body" idx="1"/>
          </p:nvPr>
        </p:nvSpPr>
        <p:spPr>
          <a:xfrm>
            <a:off x="252413" y="404813"/>
            <a:ext cx="8674100" cy="6048375"/>
          </a:xfrm>
          <a:solidFill>
            <a:schemeClr val="bg1">
              <a:alpha val="47000"/>
            </a:schemeClr>
          </a:solidFill>
          <a:ln/>
        </p:spPr>
        <p:txBody>
          <a:bodyPr/>
          <a:lstStyle/>
          <a:p>
            <a:pPr marL="457200" indent="-457200">
              <a:lnSpc>
                <a:spcPct val="80000"/>
              </a:lnSpc>
            </a:pPr>
            <a:endParaRPr lang="de-DE" sz="2400" b="1"/>
          </a:p>
          <a:p>
            <a:pPr marL="457200" indent="-457200" algn="ctr">
              <a:lnSpc>
                <a:spcPct val="80000"/>
              </a:lnSpc>
              <a:buFontTx/>
              <a:buNone/>
            </a:pPr>
            <a:r>
              <a:rPr lang="de-DE" sz="4800" b="1">
                <a:effectLst>
                  <a:outerShdw blurRad="38100" dist="38100" dir="2700000" algn="tl">
                    <a:srgbClr val="C0C0C0"/>
                  </a:outerShdw>
                </a:effectLst>
              </a:rPr>
              <a:t>Sexuelle Mündigkeit</a:t>
            </a:r>
          </a:p>
          <a:p>
            <a:pPr marL="457200" indent="-457200">
              <a:lnSpc>
                <a:spcPct val="80000"/>
              </a:lnSpc>
            </a:pPr>
            <a:r>
              <a:rPr lang="de-DE" sz="2400" b="1"/>
              <a:t>Mitgliedstaaten</a:t>
            </a:r>
            <a:r>
              <a:rPr lang="de-DE" sz="2400"/>
              <a:t>:</a:t>
            </a:r>
            <a:r>
              <a:rPr lang="de-DE" sz="3600"/>
              <a:t> </a:t>
            </a:r>
            <a:r>
              <a:rPr lang="de-DE" sz="1800"/>
              <a:t>Pflicht zu </a:t>
            </a:r>
          </a:p>
          <a:p>
            <a:pPr marL="838200" lvl="1" indent="-381000">
              <a:lnSpc>
                <a:spcPct val="80000"/>
              </a:lnSpc>
              <a:buFont typeface="Arial" charset="0"/>
              <a:buChar char="→"/>
            </a:pPr>
            <a:r>
              <a:rPr lang="de-DE" sz="1800"/>
              <a:t> effektivem Schutz vor sexuellem Missbrauch &amp; Gewalt </a:t>
            </a:r>
          </a:p>
          <a:p>
            <a:pPr marL="838200" lvl="1" indent="-381000">
              <a:lnSpc>
                <a:spcPct val="80000"/>
              </a:lnSpc>
              <a:buFont typeface="Arial" charset="0"/>
              <a:buNone/>
            </a:pPr>
            <a:r>
              <a:rPr lang="en-GB" sz="1800"/>
              <a:t>	(</a:t>
            </a:r>
            <a:r>
              <a:rPr lang="en-GB" sz="1800" i="1"/>
              <a:t>Z. &amp; Others vs. UK</a:t>
            </a:r>
            <a:r>
              <a:rPr lang="en-GB" sz="1800"/>
              <a:t> 2001, </a:t>
            </a:r>
            <a:r>
              <a:rPr lang="en-GB" sz="1800" i="1"/>
              <a:t>E. &amp; Others vs. UK</a:t>
            </a:r>
            <a:r>
              <a:rPr lang="en-GB" sz="1800"/>
              <a:t> 2002,  </a:t>
            </a:r>
            <a:r>
              <a:rPr lang="en-GB" sz="1800" i="1"/>
              <a:t>X. &amp; Y. vs. NL</a:t>
            </a:r>
            <a:r>
              <a:rPr lang="en-GB" sz="1800"/>
              <a:t> 1985)</a:t>
            </a:r>
          </a:p>
          <a:p>
            <a:pPr marL="838200" lvl="1" indent="-381000">
              <a:lnSpc>
                <a:spcPct val="80000"/>
              </a:lnSpc>
              <a:buFont typeface="Arial" charset="0"/>
              <a:buChar char="→"/>
            </a:pPr>
            <a:r>
              <a:rPr lang="en-GB" sz="1800"/>
              <a:t> </a:t>
            </a:r>
            <a:r>
              <a:rPr lang="de-DE" sz="1800"/>
              <a:t>wirksamer Gewährleistung Freiheit zu gewollter Sexualität </a:t>
            </a:r>
          </a:p>
          <a:p>
            <a:pPr marL="457200" indent="-457200">
              <a:lnSpc>
                <a:spcPct val="80000"/>
              </a:lnSpc>
              <a:buFont typeface="Arial" charset="0"/>
              <a:buNone/>
            </a:pPr>
            <a:r>
              <a:rPr lang="de-DE" sz="1800"/>
              <a:t>		(</a:t>
            </a:r>
            <a:r>
              <a:rPr lang="de-DE" sz="1800" i="1"/>
              <a:t>L. &amp; V. vs. Austria</a:t>
            </a:r>
            <a:r>
              <a:rPr lang="de-DE" sz="1800"/>
              <a:t> 2003, </a:t>
            </a:r>
            <a:r>
              <a:rPr lang="de-DE" sz="1800" i="1"/>
              <a:t>S.L. vs. Austria</a:t>
            </a:r>
            <a:r>
              <a:rPr lang="de-DE" sz="1800"/>
              <a:t> 2003; A.D.T. vs. UK 2000)</a:t>
            </a:r>
          </a:p>
          <a:p>
            <a:pPr marL="838200" lvl="1" indent="-381000">
              <a:lnSpc>
                <a:spcPct val="80000"/>
              </a:lnSpc>
              <a:buFont typeface="Arial" charset="0"/>
              <a:buChar char="→"/>
            </a:pPr>
            <a:r>
              <a:rPr lang="de-DE" sz="1800"/>
              <a:t> nicht nur bei Erwachsenen, auch bei Minderjährigen</a:t>
            </a:r>
          </a:p>
          <a:p>
            <a:pPr marL="838200" lvl="1" indent="-381000">
              <a:lnSpc>
                <a:spcPct val="80000"/>
              </a:lnSpc>
              <a:buFont typeface="Arial" charset="0"/>
              <a:buNone/>
            </a:pPr>
            <a:r>
              <a:rPr lang="de-DE" sz="1800"/>
              <a:t>	 Fall </a:t>
            </a:r>
            <a:r>
              <a:rPr lang="de-DE" sz="1800" i="1"/>
              <a:t>S.L. gg. Österreich</a:t>
            </a:r>
            <a:r>
              <a:rPr lang="de-DE" sz="1800"/>
              <a:t> (2003): Schadenersatz für Jugendlichen wegen Verbots 	(zwischen 14 und 18) sexueller Kontakte mit Erwachsenen (par. 49, 52)</a:t>
            </a:r>
          </a:p>
          <a:p>
            <a:pPr marL="457200" indent="-457200">
              <a:lnSpc>
                <a:spcPct val="80000"/>
              </a:lnSpc>
            </a:pPr>
            <a:r>
              <a:rPr lang="de-DE" sz="2400" b="1"/>
              <a:t>Sexualstrafgesetzgeber</a:t>
            </a:r>
            <a:r>
              <a:rPr lang="de-DE" sz="3600" b="1"/>
              <a:t> </a:t>
            </a:r>
            <a:r>
              <a:rPr lang="de-DE" sz="1800"/>
              <a:t>muss beide Seiten des Rechts auf sexuelle Selbstbestimmung wahren</a:t>
            </a:r>
          </a:p>
          <a:p>
            <a:pPr marL="838200" lvl="1" indent="-381000">
              <a:lnSpc>
                <a:spcPct val="80000"/>
              </a:lnSpc>
              <a:buFont typeface="Arial" charset="0"/>
              <a:buChar char="→"/>
            </a:pPr>
            <a:r>
              <a:rPr lang="de-DE" sz="1800" u="sng"/>
              <a:t>Freiheit zu</a:t>
            </a:r>
            <a:r>
              <a:rPr lang="de-DE" sz="1800"/>
              <a:t> gewollter Sexualität </a:t>
            </a:r>
          </a:p>
          <a:p>
            <a:pPr marL="838200" lvl="1" indent="-381000">
              <a:lnSpc>
                <a:spcPct val="80000"/>
              </a:lnSpc>
              <a:buFont typeface="Arial" charset="0"/>
              <a:buChar char="→"/>
            </a:pPr>
            <a:r>
              <a:rPr lang="de-DE" sz="1800" u="sng"/>
              <a:t>Freiheit von</a:t>
            </a:r>
            <a:r>
              <a:rPr lang="de-DE" sz="1800"/>
              <a:t> ungewollter Sexualität (Missbrauch, Gewalt)</a:t>
            </a:r>
          </a:p>
          <a:p>
            <a:pPr marL="838200" lvl="1" indent="-381000">
              <a:lnSpc>
                <a:spcPct val="80000"/>
              </a:lnSpc>
              <a:buFont typeface="Arial" charset="0"/>
              <a:buChar char="→"/>
            </a:pPr>
            <a:r>
              <a:rPr lang="de-DE" sz="1800"/>
              <a:t>angemessene Balance</a:t>
            </a:r>
          </a:p>
          <a:p>
            <a:pPr marL="838200" lvl="1" indent="-381000">
              <a:lnSpc>
                <a:spcPct val="80000"/>
              </a:lnSpc>
              <a:buFont typeface="Arial" charset="0"/>
              <a:buChar char="→"/>
            </a:pPr>
            <a:r>
              <a:rPr lang="de-DE" sz="1800"/>
              <a:t>einseitige Betonung einer Seite: Gefahr der Verletzung der menschlichen Würde im zentralen Berech der Sexualität </a:t>
            </a:r>
          </a:p>
          <a:p>
            <a:pPr marL="838200" lvl="1" indent="-381000">
              <a:lnSpc>
                <a:spcPct val="80000"/>
              </a:lnSpc>
              <a:buFontTx/>
              <a:buNone/>
            </a:pPr>
            <a:endParaRPr lang="de-DE" sz="16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1126">
                                            <p:bg/>
                                          </p:spTgt>
                                        </p:tgtEl>
                                        <p:attrNameLst>
                                          <p:attrName>style.visibility</p:attrName>
                                        </p:attrNameLst>
                                      </p:cBhvr>
                                      <p:to>
                                        <p:strVal val="visible"/>
                                      </p:to>
                                    </p:set>
                                    <p:animEffect transition="in" filter="fade">
                                      <p:cBhvr>
                                        <p:cTn id="7" dur="1000"/>
                                        <p:tgtEl>
                                          <p:spTgt spid="261126">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1126">
                                            <p:txEl>
                                              <p:pRg st="1" end="1"/>
                                            </p:txEl>
                                          </p:spTgt>
                                        </p:tgtEl>
                                        <p:attrNameLst>
                                          <p:attrName>style.visibility</p:attrName>
                                        </p:attrNameLst>
                                      </p:cBhvr>
                                      <p:to>
                                        <p:strVal val="visible"/>
                                      </p:to>
                                    </p:set>
                                    <p:animEffect transition="in" filter="fade">
                                      <p:cBhvr>
                                        <p:cTn id="12" dur="1000"/>
                                        <p:tgtEl>
                                          <p:spTgt spid="261126">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61126">
                                            <p:txEl>
                                              <p:pRg st="2" end="2"/>
                                            </p:txEl>
                                          </p:spTgt>
                                        </p:tgtEl>
                                        <p:attrNameLst>
                                          <p:attrName>style.visibility</p:attrName>
                                        </p:attrNameLst>
                                      </p:cBhvr>
                                      <p:to>
                                        <p:strVal val="visible"/>
                                      </p:to>
                                    </p:set>
                                    <p:animEffect transition="in" filter="fade">
                                      <p:cBhvr>
                                        <p:cTn id="15" dur="1000"/>
                                        <p:tgtEl>
                                          <p:spTgt spid="261126">
                                            <p:txEl>
                                              <p:pRg st="2" end="2"/>
                                            </p:txEl>
                                          </p:spTgt>
                                        </p:tgtEl>
                                      </p:cBhvr>
                                    </p:animEffect>
                                  </p:childTnLst>
                                </p:cTn>
                              </p:par>
                            </p:childTnLst>
                          </p:cTn>
                        </p:par>
                        <p:par>
                          <p:cTn id="16" fill="hold" nodeType="afterGroup">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61126">
                                            <p:txEl>
                                              <p:pRg st="3" end="3"/>
                                            </p:txEl>
                                          </p:spTgt>
                                        </p:tgtEl>
                                        <p:attrNameLst>
                                          <p:attrName>style.visibility</p:attrName>
                                        </p:attrNameLst>
                                      </p:cBhvr>
                                      <p:to>
                                        <p:strVal val="visible"/>
                                      </p:to>
                                    </p:set>
                                    <p:animEffect transition="in" filter="fade">
                                      <p:cBhvr>
                                        <p:cTn id="19" dur="1000"/>
                                        <p:tgtEl>
                                          <p:spTgt spid="261126">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61126">
                                            <p:txEl>
                                              <p:pRg st="4" end="4"/>
                                            </p:txEl>
                                          </p:spTgt>
                                        </p:tgtEl>
                                        <p:attrNameLst>
                                          <p:attrName>style.visibility</p:attrName>
                                        </p:attrNameLst>
                                      </p:cBhvr>
                                      <p:to>
                                        <p:strVal val="visible"/>
                                      </p:to>
                                    </p:set>
                                    <p:animEffect transition="in" filter="fade">
                                      <p:cBhvr>
                                        <p:cTn id="22" dur="1000"/>
                                        <p:tgtEl>
                                          <p:spTgt spid="261126">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1126">
                                            <p:txEl>
                                              <p:pRg st="5" end="5"/>
                                            </p:txEl>
                                          </p:spTgt>
                                        </p:tgtEl>
                                        <p:attrNameLst>
                                          <p:attrName>style.visibility</p:attrName>
                                        </p:attrNameLst>
                                      </p:cBhvr>
                                      <p:to>
                                        <p:strVal val="visible"/>
                                      </p:to>
                                    </p:set>
                                    <p:animEffect transition="in" filter="fade">
                                      <p:cBhvr>
                                        <p:cTn id="27" dur="1000"/>
                                        <p:tgtEl>
                                          <p:spTgt spid="261126">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1126">
                                            <p:txEl>
                                              <p:pRg st="6" end="6"/>
                                            </p:txEl>
                                          </p:spTgt>
                                        </p:tgtEl>
                                        <p:attrNameLst>
                                          <p:attrName>style.visibility</p:attrName>
                                        </p:attrNameLst>
                                      </p:cBhvr>
                                      <p:to>
                                        <p:strVal val="visible"/>
                                      </p:to>
                                    </p:set>
                                    <p:animEffect transition="in" filter="fade">
                                      <p:cBhvr>
                                        <p:cTn id="30" dur="1000"/>
                                        <p:tgtEl>
                                          <p:spTgt spid="261126">
                                            <p:txEl>
                                              <p:pRg st="6" end="6"/>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61126">
                                            <p:txEl>
                                              <p:pRg st="7" end="7"/>
                                            </p:txEl>
                                          </p:spTgt>
                                        </p:tgtEl>
                                        <p:attrNameLst>
                                          <p:attrName>style.visibility</p:attrName>
                                        </p:attrNameLst>
                                      </p:cBhvr>
                                      <p:to>
                                        <p:strVal val="visible"/>
                                      </p:to>
                                    </p:set>
                                    <p:animEffect transition="in" filter="fade">
                                      <p:cBhvr>
                                        <p:cTn id="35" dur="1000"/>
                                        <p:tgtEl>
                                          <p:spTgt spid="261126">
                                            <p:txEl>
                                              <p:pRg st="7" end="7"/>
                                            </p:txEl>
                                          </p:spTgt>
                                        </p:tgtEl>
                                      </p:cBhvr>
                                    </p:animEffect>
                                  </p:childTnLst>
                                </p:cTn>
                              </p:par>
                            </p:childTnLst>
                          </p:cTn>
                        </p:par>
                        <p:par>
                          <p:cTn id="36" fill="hold" nodeType="afterGroup">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261126">
                                            <p:txEl>
                                              <p:pRg st="8" end="8"/>
                                            </p:txEl>
                                          </p:spTgt>
                                        </p:tgtEl>
                                        <p:attrNameLst>
                                          <p:attrName>style.visibility</p:attrName>
                                        </p:attrNameLst>
                                      </p:cBhvr>
                                      <p:to>
                                        <p:strVal val="visible"/>
                                      </p:to>
                                    </p:set>
                                    <p:animEffect transition="in" filter="fade">
                                      <p:cBhvr>
                                        <p:cTn id="39" dur="1000"/>
                                        <p:tgtEl>
                                          <p:spTgt spid="261126">
                                            <p:txEl>
                                              <p:pRg st="8" end="8"/>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61126">
                                            <p:txEl>
                                              <p:pRg st="9" end="9"/>
                                            </p:txEl>
                                          </p:spTgt>
                                        </p:tgtEl>
                                        <p:attrNameLst>
                                          <p:attrName>style.visibility</p:attrName>
                                        </p:attrNameLst>
                                      </p:cBhvr>
                                      <p:to>
                                        <p:strVal val="visible"/>
                                      </p:to>
                                    </p:set>
                                    <p:animEffect transition="in" filter="fade">
                                      <p:cBhvr>
                                        <p:cTn id="44" dur="1000"/>
                                        <p:tgtEl>
                                          <p:spTgt spid="261126">
                                            <p:txEl>
                                              <p:pRg st="9" end="9"/>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61126">
                                            <p:txEl>
                                              <p:pRg st="10" end="10"/>
                                            </p:txEl>
                                          </p:spTgt>
                                        </p:tgtEl>
                                        <p:attrNameLst>
                                          <p:attrName>style.visibility</p:attrName>
                                        </p:attrNameLst>
                                      </p:cBhvr>
                                      <p:to>
                                        <p:strVal val="visible"/>
                                      </p:to>
                                    </p:set>
                                    <p:animEffect transition="in" filter="fade">
                                      <p:cBhvr>
                                        <p:cTn id="49" dur="1000"/>
                                        <p:tgtEl>
                                          <p:spTgt spid="261126">
                                            <p:txEl>
                                              <p:pRg st="10" end="10"/>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61126">
                                            <p:txEl>
                                              <p:pRg st="11" end="11"/>
                                            </p:txEl>
                                          </p:spTgt>
                                        </p:tgtEl>
                                        <p:attrNameLst>
                                          <p:attrName>style.visibility</p:attrName>
                                        </p:attrNameLst>
                                      </p:cBhvr>
                                      <p:to>
                                        <p:strVal val="visible"/>
                                      </p:to>
                                    </p:set>
                                    <p:animEffect transition="in" filter="fade">
                                      <p:cBhvr>
                                        <p:cTn id="54" dur="1000"/>
                                        <p:tgtEl>
                                          <p:spTgt spid="261126">
                                            <p:txEl>
                                              <p:pRg st="11" end="11"/>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61126">
                                            <p:txEl>
                                              <p:pRg st="12" end="12"/>
                                            </p:txEl>
                                          </p:spTgt>
                                        </p:tgtEl>
                                        <p:attrNameLst>
                                          <p:attrName>style.visibility</p:attrName>
                                        </p:attrNameLst>
                                      </p:cBhvr>
                                      <p:to>
                                        <p:strVal val="visible"/>
                                      </p:to>
                                    </p:set>
                                    <p:animEffect transition="in" filter="fade">
                                      <p:cBhvr>
                                        <p:cTn id="59" dur="1000"/>
                                        <p:tgtEl>
                                          <p:spTgt spid="261126">
                                            <p:txEl>
                                              <p:pRg st="12" end="12"/>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61126">
                                            <p:txEl>
                                              <p:pRg st="13" end="13"/>
                                            </p:txEl>
                                          </p:spTgt>
                                        </p:tgtEl>
                                        <p:attrNameLst>
                                          <p:attrName>style.visibility</p:attrName>
                                        </p:attrNameLst>
                                      </p:cBhvr>
                                      <p:to>
                                        <p:strVal val="visible"/>
                                      </p:to>
                                    </p:set>
                                    <p:animEffect transition="in" filter="fade">
                                      <p:cBhvr>
                                        <p:cTn id="64" dur="1000"/>
                                        <p:tgtEl>
                                          <p:spTgt spid="26112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6"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2146" name="Group 2"/>
          <p:cNvGrpSpPr>
            <a:grpSpLocks/>
          </p:cNvGrpSpPr>
          <p:nvPr/>
        </p:nvGrpSpPr>
        <p:grpSpPr bwMode="auto">
          <a:xfrm>
            <a:off x="0" y="0"/>
            <a:ext cx="9144000" cy="6858000"/>
            <a:chOff x="0" y="0"/>
            <a:chExt cx="5760" cy="4320"/>
          </a:xfrm>
        </p:grpSpPr>
        <p:sp>
          <p:nvSpPr>
            <p:cNvPr id="262147"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62148"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62149"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62150" name="Rectangle 6"/>
          <p:cNvSpPr>
            <a:spLocks noGrp="1" noChangeArrowheads="1"/>
          </p:cNvSpPr>
          <p:nvPr>
            <p:ph type="body" idx="1"/>
          </p:nvPr>
        </p:nvSpPr>
        <p:spPr>
          <a:xfrm>
            <a:off x="252413" y="981075"/>
            <a:ext cx="8674100" cy="5256213"/>
          </a:xfrm>
          <a:solidFill>
            <a:schemeClr val="bg1">
              <a:alpha val="47000"/>
            </a:schemeClr>
          </a:solidFill>
          <a:ln/>
        </p:spPr>
        <p:txBody>
          <a:bodyPr/>
          <a:lstStyle/>
          <a:p>
            <a:pPr marL="457200" indent="-457200"/>
            <a:endParaRPr lang="de-DE" sz="2200" b="1"/>
          </a:p>
          <a:p>
            <a:pPr marL="457200" indent="-457200"/>
            <a:r>
              <a:rPr lang="de-DE" sz="2200" b="1"/>
              <a:t>Bundesverfassungsgericht: </a:t>
            </a:r>
            <a:endParaRPr lang="de-DE" sz="2200"/>
          </a:p>
          <a:p>
            <a:pPr marL="1257300" lvl="2" indent="-342900">
              <a:buFont typeface="Arial" charset="0"/>
              <a:buChar char="→"/>
            </a:pPr>
            <a:r>
              <a:rPr lang="de-DE" sz="1800"/>
              <a:t>der Minderjährige ist eine von vornherein und mit zunehmendem Alter in immer stärkerem Maß durch das Recht auf freie Entfaltung der Persönlichkeit iVm dem Recht auf Achtung der Menschenwürde geschützte Persönlichkeit (BVerfGE 47, 46 (74) = NJW 1978, 807)</a:t>
            </a:r>
          </a:p>
          <a:p>
            <a:pPr marL="1257300" lvl="2" indent="-342900">
              <a:buFont typeface="Arial" charset="0"/>
              <a:buChar char="→"/>
            </a:pPr>
            <a:r>
              <a:rPr lang="de-DE" sz="1800"/>
              <a:t>Die Entscheidungsbefugnis des Minderjährigen wächst in dem Maß, in dem die Selbstbestimmungsfähigkeit die Erziehungsbedürftigkeit übersteigt (ebendort)</a:t>
            </a:r>
          </a:p>
          <a:p>
            <a:pPr marL="1257300" lvl="2" indent="-342900">
              <a:buFont typeface="Arial" charset="0"/>
              <a:buChar char="→"/>
            </a:pPr>
            <a:r>
              <a:rPr lang="de-DE" sz="1800"/>
              <a:t>Gerade höchstpersönliche Rechte soll der schon urteilsfähige Minderjährige eigenverantwortlich wahrnehmen können  (BVerfGE in NJW 1982, 1375 [1378])</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2150">
                                            <p:bg/>
                                          </p:spTgt>
                                        </p:tgtEl>
                                        <p:attrNameLst>
                                          <p:attrName>style.visibility</p:attrName>
                                        </p:attrNameLst>
                                      </p:cBhvr>
                                      <p:to>
                                        <p:strVal val="visible"/>
                                      </p:to>
                                    </p:set>
                                    <p:animEffect transition="in" filter="fade">
                                      <p:cBhvr>
                                        <p:cTn id="7" dur="1000"/>
                                        <p:tgtEl>
                                          <p:spTgt spid="26215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2150">
                                            <p:txEl>
                                              <p:pRg st="1" end="1"/>
                                            </p:txEl>
                                          </p:spTgt>
                                        </p:tgtEl>
                                        <p:attrNameLst>
                                          <p:attrName>style.visibility</p:attrName>
                                        </p:attrNameLst>
                                      </p:cBhvr>
                                      <p:to>
                                        <p:strVal val="visible"/>
                                      </p:to>
                                    </p:set>
                                    <p:animEffect transition="in" filter="fade">
                                      <p:cBhvr>
                                        <p:cTn id="10" dur="1000"/>
                                        <p:tgtEl>
                                          <p:spTgt spid="262150">
                                            <p:txEl>
                                              <p:pRg st="1" end="1"/>
                                            </p:txEl>
                                          </p:spTgt>
                                        </p:tgtEl>
                                      </p:cBhvr>
                                    </p:animEffect>
                                  </p:childTnLst>
                                </p:cTn>
                              </p:par>
                            </p:childTnLst>
                          </p:cTn>
                        </p:par>
                        <p:par>
                          <p:cTn id="11" fill="hold" nodeType="afterGroup">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62150">
                                            <p:txEl>
                                              <p:pRg st="2" end="2"/>
                                            </p:txEl>
                                          </p:spTgt>
                                        </p:tgtEl>
                                        <p:attrNameLst>
                                          <p:attrName>style.visibility</p:attrName>
                                        </p:attrNameLst>
                                      </p:cBhvr>
                                      <p:to>
                                        <p:strVal val="visible"/>
                                      </p:to>
                                    </p:set>
                                    <p:animEffect transition="in" filter="fade">
                                      <p:cBhvr>
                                        <p:cTn id="14" dur="1000"/>
                                        <p:tgtEl>
                                          <p:spTgt spid="262150">
                                            <p:txEl>
                                              <p:pRg st="2" end="2"/>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62150">
                                            <p:txEl>
                                              <p:pRg st="3" end="3"/>
                                            </p:txEl>
                                          </p:spTgt>
                                        </p:tgtEl>
                                        <p:attrNameLst>
                                          <p:attrName>style.visibility</p:attrName>
                                        </p:attrNameLst>
                                      </p:cBhvr>
                                      <p:to>
                                        <p:strVal val="visible"/>
                                      </p:to>
                                    </p:set>
                                    <p:animEffect transition="in" filter="fade">
                                      <p:cBhvr>
                                        <p:cTn id="19" dur="1000"/>
                                        <p:tgtEl>
                                          <p:spTgt spid="262150">
                                            <p:txEl>
                                              <p:pRg st="3" end="3"/>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62150">
                                            <p:txEl>
                                              <p:pRg st="4" end="4"/>
                                            </p:txEl>
                                          </p:spTgt>
                                        </p:tgtEl>
                                        <p:attrNameLst>
                                          <p:attrName>style.visibility</p:attrName>
                                        </p:attrNameLst>
                                      </p:cBhvr>
                                      <p:to>
                                        <p:strVal val="visible"/>
                                      </p:to>
                                    </p:set>
                                    <p:animEffect transition="in" filter="fade">
                                      <p:cBhvr>
                                        <p:cTn id="24" dur="1000"/>
                                        <p:tgtEl>
                                          <p:spTgt spid="262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50" grpId="0" build="p"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3170" name="Group 2"/>
          <p:cNvGrpSpPr>
            <a:grpSpLocks/>
          </p:cNvGrpSpPr>
          <p:nvPr/>
        </p:nvGrpSpPr>
        <p:grpSpPr bwMode="auto">
          <a:xfrm>
            <a:off x="0" y="0"/>
            <a:ext cx="9144000" cy="6858000"/>
            <a:chOff x="0" y="0"/>
            <a:chExt cx="5760" cy="4320"/>
          </a:xfrm>
        </p:grpSpPr>
        <p:sp>
          <p:nvSpPr>
            <p:cNvPr id="263171"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63172"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63173"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63174" name="Rectangle 6"/>
          <p:cNvSpPr>
            <a:spLocks noGrp="1" noChangeArrowheads="1"/>
          </p:cNvSpPr>
          <p:nvPr>
            <p:ph type="title"/>
          </p:nvPr>
        </p:nvSpPr>
        <p:spPr>
          <a:xfrm>
            <a:off x="323850" y="260350"/>
            <a:ext cx="8229600" cy="1143000"/>
          </a:xfrm>
        </p:spPr>
        <p:txBody>
          <a:bodyPr/>
          <a:lstStyle/>
          <a:p>
            <a:r>
              <a:rPr lang="de-DE" sz="4000" b="1">
                <a:solidFill>
                  <a:srgbClr val="000076"/>
                </a:solidFill>
              </a:rPr>
              <a:t>Sexualstrafrecht &amp; Jugendschutz</a:t>
            </a:r>
            <a:endParaRPr lang="de-AT" sz="4000">
              <a:solidFill>
                <a:srgbClr val="000076"/>
              </a:solidFill>
            </a:endParaRPr>
          </a:p>
        </p:txBody>
      </p:sp>
      <p:sp>
        <p:nvSpPr>
          <p:cNvPr id="263175" name="Rectangle 7"/>
          <p:cNvSpPr>
            <a:spLocks noGrp="1" noChangeArrowheads="1"/>
          </p:cNvSpPr>
          <p:nvPr>
            <p:ph type="body" idx="1"/>
          </p:nvPr>
        </p:nvSpPr>
        <p:spPr>
          <a:xfrm>
            <a:off x="179388" y="1773238"/>
            <a:ext cx="8642350" cy="4824412"/>
          </a:xfrm>
          <a:solidFill>
            <a:schemeClr val="bg1">
              <a:alpha val="44000"/>
            </a:schemeClr>
          </a:solidFill>
          <a:ln/>
        </p:spPr>
        <p:txBody>
          <a:bodyPr/>
          <a:lstStyle/>
          <a:p>
            <a:r>
              <a:rPr lang="de-DE"/>
              <a:t>Strafrechtliches Mindestalter 14 Jahre</a:t>
            </a:r>
          </a:p>
          <a:p>
            <a:pPr lvl="2">
              <a:buFont typeface="Arial" charset="0"/>
              <a:buChar char="→"/>
            </a:pPr>
            <a:r>
              <a:rPr lang="de-DE"/>
              <a:t>Deutschland (§ 176 dtStGB) &amp; Österreich (§§ 206f öStGB)</a:t>
            </a:r>
          </a:p>
          <a:p>
            <a:pPr lvl="2">
              <a:buFont typeface="Arial" charset="0"/>
              <a:buChar char="→"/>
            </a:pPr>
            <a:r>
              <a:rPr lang="de-DE"/>
              <a:t>Einvernehmliche sexuelle Kontakte ab 14 straffrei in etwa der Hälfte der europäischen Rechtsordnungen</a:t>
            </a:r>
          </a:p>
          <a:p>
            <a:pPr lvl="2">
              <a:buFont typeface="Arial" charset="0"/>
              <a:buChar char="→"/>
            </a:pPr>
            <a:r>
              <a:rPr lang="de-DE"/>
              <a:t>Standard in jenen Strafrechtsordnungen mit Legalitäts- und Offizialprinzip</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3174"/>
                                        </p:tgtEl>
                                        <p:attrNameLst>
                                          <p:attrName>style.visibility</p:attrName>
                                        </p:attrNameLst>
                                      </p:cBhvr>
                                      <p:to>
                                        <p:strVal val="visible"/>
                                      </p:to>
                                    </p:set>
                                    <p:animEffect transition="in" filter="fade">
                                      <p:cBhvr>
                                        <p:cTn id="7" dur="1000"/>
                                        <p:tgtEl>
                                          <p:spTgt spid="2631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3175">
                                            <p:bg/>
                                          </p:spTgt>
                                        </p:tgtEl>
                                        <p:attrNameLst>
                                          <p:attrName>style.visibility</p:attrName>
                                        </p:attrNameLst>
                                      </p:cBhvr>
                                      <p:to>
                                        <p:strVal val="visible"/>
                                      </p:to>
                                    </p:set>
                                    <p:animEffect transition="in" filter="fade">
                                      <p:cBhvr>
                                        <p:cTn id="10" dur="1000"/>
                                        <p:tgtEl>
                                          <p:spTgt spid="263175">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3175">
                                            <p:txEl>
                                              <p:pRg st="0" end="0"/>
                                            </p:txEl>
                                          </p:spTgt>
                                        </p:tgtEl>
                                        <p:attrNameLst>
                                          <p:attrName>style.visibility</p:attrName>
                                        </p:attrNameLst>
                                      </p:cBhvr>
                                      <p:to>
                                        <p:strVal val="visible"/>
                                      </p:to>
                                    </p:set>
                                    <p:animEffect transition="in" filter="fade">
                                      <p:cBhvr>
                                        <p:cTn id="13" dur="1000"/>
                                        <p:tgtEl>
                                          <p:spTgt spid="263175">
                                            <p:txEl>
                                              <p:pRg st="0" end="0"/>
                                            </p:txEl>
                                          </p:spTgt>
                                        </p:tgtEl>
                                      </p:cBhvr>
                                    </p:animEffect>
                                  </p:childTnLst>
                                </p:cTn>
                              </p:par>
                            </p:childTnLst>
                          </p:cTn>
                        </p:par>
                        <p:par>
                          <p:cTn id="14" fill="hold" nodeType="afterGroup">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63175">
                                            <p:txEl>
                                              <p:pRg st="1" end="1"/>
                                            </p:txEl>
                                          </p:spTgt>
                                        </p:tgtEl>
                                        <p:attrNameLst>
                                          <p:attrName>style.visibility</p:attrName>
                                        </p:attrNameLst>
                                      </p:cBhvr>
                                      <p:to>
                                        <p:strVal val="visible"/>
                                      </p:to>
                                    </p:set>
                                    <p:animEffect transition="in" filter="fade">
                                      <p:cBhvr>
                                        <p:cTn id="17" dur="1000"/>
                                        <p:tgtEl>
                                          <p:spTgt spid="26317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3175">
                                            <p:txEl>
                                              <p:pRg st="2" end="2"/>
                                            </p:txEl>
                                          </p:spTgt>
                                        </p:tgtEl>
                                        <p:attrNameLst>
                                          <p:attrName>style.visibility</p:attrName>
                                        </p:attrNameLst>
                                      </p:cBhvr>
                                      <p:to>
                                        <p:strVal val="visible"/>
                                      </p:to>
                                    </p:set>
                                    <p:animEffect transition="in" filter="fade">
                                      <p:cBhvr>
                                        <p:cTn id="22" dur="1000"/>
                                        <p:tgtEl>
                                          <p:spTgt spid="26317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3175">
                                            <p:txEl>
                                              <p:pRg st="3" end="3"/>
                                            </p:txEl>
                                          </p:spTgt>
                                        </p:tgtEl>
                                        <p:attrNameLst>
                                          <p:attrName>style.visibility</p:attrName>
                                        </p:attrNameLst>
                                      </p:cBhvr>
                                      <p:to>
                                        <p:strVal val="visible"/>
                                      </p:to>
                                    </p:set>
                                    <p:animEffect transition="in" filter="fade">
                                      <p:cBhvr>
                                        <p:cTn id="27" dur="1000"/>
                                        <p:tgtEl>
                                          <p:spTgt spid="2631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4" grpId="0"/>
      <p:bldP spid="263175" grpId="0" build="p"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457200" y="476250"/>
            <a:ext cx="8229600" cy="1439863"/>
          </a:xfrm>
        </p:spPr>
        <p:txBody>
          <a:bodyPr/>
          <a:lstStyle/>
          <a:p>
            <a:r>
              <a:rPr lang="en-GB" sz="3600" b="1" i="1">
                <a:solidFill>
                  <a:schemeClr val="tx1"/>
                </a:solidFill>
              </a:rPr>
              <a:t>Einvernehmliche sexuelle Kontakte </a:t>
            </a:r>
            <a:r>
              <a:rPr lang="en-GB" sz="3600" i="1">
                <a:solidFill>
                  <a:schemeClr val="tx1"/>
                </a:solidFill>
              </a:rPr>
              <a:t/>
            </a:r>
            <a:br>
              <a:rPr lang="en-GB" sz="3600" i="1">
                <a:solidFill>
                  <a:schemeClr val="tx1"/>
                </a:solidFill>
              </a:rPr>
            </a:br>
            <a:r>
              <a:rPr lang="en-GB" sz="2800"/>
              <a:t> (</a:t>
            </a:r>
            <a:r>
              <a:rPr lang="en-GB" sz="2800">
                <a:solidFill>
                  <a:schemeClr val="tx1"/>
                </a:solidFill>
              </a:rPr>
              <a:t>ausserhalb von Autoritätsverhältnissen)</a:t>
            </a:r>
            <a:endParaRPr lang="de-DE" sz="2800">
              <a:solidFill>
                <a:schemeClr val="tx1"/>
              </a:solidFill>
            </a:endParaRPr>
          </a:p>
        </p:txBody>
      </p:sp>
      <p:sp>
        <p:nvSpPr>
          <p:cNvPr id="265219" name="Rectangle 3"/>
          <p:cNvSpPr>
            <a:spLocks noGrp="1" noChangeArrowheads="1"/>
          </p:cNvSpPr>
          <p:nvPr>
            <p:ph type="body" sz="half" idx="1"/>
          </p:nvPr>
        </p:nvSpPr>
        <p:spPr/>
        <p:txBody>
          <a:bodyPr/>
          <a:lstStyle/>
          <a:p>
            <a:pPr>
              <a:buFontTx/>
              <a:buNone/>
            </a:pPr>
            <a:endParaRPr lang="en-GB" sz="2800"/>
          </a:p>
          <a:p>
            <a:pPr>
              <a:buFontTx/>
              <a:buNone/>
            </a:pPr>
            <a:endParaRPr lang="en-GB" sz="2800"/>
          </a:p>
          <a:p>
            <a:pPr>
              <a:buFontTx/>
              <a:buNone/>
            </a:pPr>
            <a:r>
              <a:rPr lang="en-GB" sz="2800"/>
              <a:t>Straflos ab  </a:t>
            </a:r>
          </a:p>
          <a:p>
            <a:pPr>
              <a:buFontTx/>
              <a:buNone/>
            </a:pPr>
            <a:r>
              <a:rPr lang="de-AT" sz="2800"/>
              <a:t>14: 	4</a:t>
            </a:r>
            <a:r>
              <a:rPr lang="de-DE" sz="2800"/>
              <a:t>8</a:t>
            </a:r>
            <a:r>
              <a:rPr lang="de-AT" sz="2800"/>
              <a:t>% (2</a:t>
            </a:r>
            <a:r>
              <a:rPr lang="de-DE" sz="2800"/>
              <a:t>8</a:t>
            </a:r>
            <a:r>
              <a:rPr lang="de-AT" sz="2800"/>
              <a:t> out of 59)</a:t>
            </a:r>
          </a:p>
          <a:p>
            <a:pPr algn="just">
              <a:buFontTx/>
              <a:buNone/>
            </a:pPr>
            <a:r>
              <a:rPr lang="de-AT" sz="2800"/>
              <a:t>15:	</a:t>
            </a:r>
            <a:r>
              <a:rPr lang="de-DE" sz="2800"/>
              <a:t>70</a:t>
            </a:r>
            <a:r>
              <a:rPr lang="de-AT" sz="2800"/>
              <a:t>% (4</a:t>
            </a:r>
            <a:r>
              <a:rPr lang="de-DE" sz="2800"/>
              <a:t>1</a:t>
            </a:r>
            <a:r>
              <a:rPr lang="de-AT" sz="2800"/>
              <a:t> out of 59)</a:t>
            </a:r>
          </a:p>
          <a:p>
            <a:pPr algn="just">
              <a:buFontTx/>
              <a:buNone/>
            </a:pPr>
            <a:r>
              <a:rPr lang="de-AT" sz="2800"/>
              <a:t>16:	98% (58 out of 59)</a:t>
            </a:r>
          </a:p>
          <a:p>
            <a:endParaRPr lang="de-DE" sz="2800"/>
          </a:p>
        </p:txBody>
      </p:sp>
      <p:graphicFrame>
        <p:nvGraphicFramePr>
          <p:cNvPr id="2" name="Object 4"/>
          <p:cNvGraphicFramePr>
            <a:graphicFrameLocks noGrp="1" noChangeAspect="1"/>
          </p:cNvGraphicFramePr>
          <p:nvPr>
            <p:ph sz="half" idx="2"/>
          </p:nvPr>
        </p:nvGraphicFramePr>
        <p:xfrm>
          <a:off x="4813300" y="1855788"/>
          <a:ext cx="3708400" cy="4013200"/>
        </p:xfrm>
        <a:graphic>
          <a:graphicData uri="http://schemas.openxmlformats.org/drawingml/2006/chart">
            <c:chart xmlns:c="http://schemas.openxmlformats.org/drawingml/2006/chart" xmlns:r="http://schemas.openxmlformats.org/officeDocument/2006/relationships" r:id="rId2"/>
          </a:graphicData>
        </a:graphic>
      </p:graphicFrame>
      <p:sp>
        <p:nvSpPr>
          <p:cNvPr id="265221" name="Rectangle 5"/>
          <p:cNvSpPr>
            <a:spLocks noChangeArrowheads="1"/>
          </p:cNvSpPr>
          <p:nvPr/>
        </p:nvSpPr>
        <p:spPr bwMode="auto">
          <a:xfrm>
            <a:off x="2339975" y="5581650"/>
            <a:ext cx="41767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sz="2400" b="1"/>
              <a:t>Europa</a:t>
            </a:r>
          </a:p>
          <a:p>
            <a:pPr algn="ctr"/>
            <a:r>
              <a:rPr lang="en-GB" sz="2400"/>
              <a:t>(59 Strafrechtsordnungen)</a:t>
            </a:r>
            <a:endParaRPr lang="de-DE" sz="2400"/>
          </a:p>
        </p:txBody>
      </p:sp>
    </p:spTree>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8290" name="Group 2"/>
          <p:cNvGrpSpPr>
            <a:grpSpLocks/>
          </p:cNvGrpSpPr>
          <p:nvPr/>
        </p:nvGrpSpPr>
        <p:grpSpPr bwMode="auto">
          <a:xfrm>
            <a:off x="0" y="0"/>
            <a:ext cx="9144000" cy="6858000"/>
            <a:chOff x="0" y="0"/>
            <a:chExt cx="5760" cy="4320"/>
          </a:xfrm>
        </p:grpSpPr>
        <p:sp>
          <p:nvSpPr>
            <p:cNvPr id="268291"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68292"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68293"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68294" name="Rectangle 6"/>
          <p:cNvSpPr>
            <a:spLocks noGrp="1" noChangeArrowheads="1"/>
          </p:cNvSpPr>
          <p:nvPr>
            <p:ph type="title"/>
          </p:nvPr>
        </p:nvSpPr>
        <p:spPr>
          <a:xfrm>
            <a:off x="323850" y="260350"/>
            <a:ext cx="8229600" cy="1143000"/>
          </a:xfrm>
        </p:spPr>
        <p:txBody>
          <a:bodyPr/>
          <a:lstStyle/>
          <a:p>
            <a:r>
              <a:rPr lang="de-DE" sz="3600" b="1">
                <a:solidFill>
                  <a:srgbClr val="00004C"/>
                </a:solidFill>
                <a:effectLst>
                  <a:outerShdw blurRad="38100" dist="38100" dir="2700000" algn="tl">
                    <a:srgbClr val="C0C0C0"/>
                  </a:outerShdw>
                </a:effectLst>
              </a:rPr>
              <a:t>Sexuelle Mündigkeit </a:t>
            </a:r>
            <a:br>
              <a:rPr lang="de-DE" sz="3600" b="1">
                <a:solidFill>
                  <a:srgbClr val="00004C"/>
                </a:solidFill>
                <a:effectLst>
                  <a:outerShdw blurRad="38100" dist="38100" dir="2700000" algn="tl">
                    <a:srgbClr val="C0C0C0"/>
                  </a:outerShdw>
                </a:effectLst>
              </a:rPr>
            </a:br>
            <a:r>
              <a:rPr lang="de-DE" sz="3600" b="1">
                <a:solidFill>
                  <a:srgbClr val="00004C"/>
                </a:solidFill>
                <a:effectLst>
                  <a:outerShdw blurRad="38100" dist="38100" dir="2700000" algn="tl">
                    <a:srgbClr val="C0C0C0"/>
                  </a:outerShdw>
                </a:effectLst>
              </a:rPr>
              <a:t>&amp; Strafmündigkeit</a:t>
            </a:r>
            <a:endParaRPr lang="de-AT" sz="3600">
              <a:solidFill>
                <a:srgbClr val="00004C"/>
              </a:solidFill>
              <a:effectLst>
                <a:outerShdw blurRad="38100" dist="38100" dir="2700000" algn="tl">
                  <a:srgbClr val="C0C0C0"/>
                </a:outerShdw>
              </a:effectLst>
            </a:endParaRPr>
          </a:p>
        </p:txBody>
      </p:sp>
      <p:sp>
        <p:nvSpPr>
          <p:cNvPr id="268295" name="Rectangle 7"/>
          <p:cNvSpPr>
            <a:spLocks noGrp="1" noChangeArrowheads="1"/>
          </p:cNvSpPr>
          <p:nvPr>
            <p:ph type="body" idx="1"/>
          </p:nvPr>
        </p:nvSpPr>
        <p:spPr>
          <a:xfrm>
            <a:off x="179388" y="1628775"/>
            <a:ext cx="8642350" cy="4968875"/>
          </a:xfrm>
          <a:solidFill>
            <a:schemeClr val="bg1">
              <a:alpha val="44000"/>
            </a:schemeClr>
          </a:solidFill>
          <a:ln/>
        </p:spPr>
        <p:txBody>
          <a:bodyPr/>
          <a:lstStyle/>
          <a:p>
            <a:pPr>
              <a:buFontTx/>
              <a:buNone/>
            </a:pPr>
            <a:endParaRPr lang="de-DE"/>
          </a:p>
          <a:p>
            <a:pPr lvl="2">
              <a:buFont typeface="Arial" charset="0"/>
              <a:buChar char="→"/>
            </a:pPr>
            <a:r>
              <a:rPr lang="de-DE" sz="2800"/>
              <a:t> grundlegende Anforderung an Gerechtigkeit:</a:t>
            </a:r>
          </a:p>
          <a:p>
            <a:pPr lvl="2">
              <a:buFont typeface="Arial" charset="0"/>
              <a:buNone/>
            </a:pPr>
            <a:r>
              <a:rPr lang="de-DE" sz="2800"/>
              <a:t>	  stimmige und widerspruchsfreie Gesetze 	    </a:t>
            </a:r>
          </a:p>
          <a:p>
            <a:pPr lvl="2">
              <a:buFont typeface="Arial" charset="0"/>
              <a:buNone/>
            </a:pPr>
            <a:r>
              <a:rPr lang="de-DE" sz="2800"/>
              <a:t>     </a:t>
            </a:r>
            <a:r>
              <a:rPr lang="en-GB"/>
              <a:t>(ECtHR: </a:t>
            </a:r>
            <a:r>
              <a:rPr lang="en-GB" i="1"/>
              <a:t>X. &amp; Y. vs. NL</a:t>
            </a:r>
            <a:r>
              <a:rPr lang="en-GB"/>
              <a:t> 1985; </a:t>
            </a:r>
            <a:r>
              <a:rPr lang="en-GB" i="1"/>
              <a:t>B. &amp; L. vs. UK</a:t>
            </a:r>
            <a:r>
              <a:rPr lang="en-GB"/>
              <a:t> 2005)</a:t>
            </a:r>
            <a:r>
              <a:rPr lang="de-DE"/>
              <a:t> </a:t>
            </a:r>
          </a:p>
          <a:p>
            <a:pPr lvl="2">
              <a:buFont typeface="Arial" charset="0"/>
              <a:buNone/>
            </a:pPr>
            <a:endParaRPr lang="de-DE" sz="2800"/>
          </a:p>
          <a:p>
            <a:pPr lvl="2">
              <a:buFont typeface="Arial" charset="0"/>
              <a:buChar char="→"/>
            </a:pPr>
            <a:r>
              <a:rPr lang="de-DE" sz="2800"/>
              <a:t> Anwendung auf sexuelle Mündigkeit</a:t>
            </a:r>
          </a:p>
          <a:p>
            <a:pPr lvl="2">
              <a:buFont typeface="Arial" charset="0"/>
              <a:buChar char="→"/>
            </a:pPr>
            <a:endParaRPr lang="de-DE" sz="2800"/>
          </a:p>
          <a:p>
            <a:pPr lvl="2">
              <a:buFont typeface="Arial" charset="0"/>
              <a:buChar char="→"/>
            </a:pPr>
            <a:r>
              <a:rPr lang="de-DE" sz="2800"/>
              <a:t> sollte übereinstimmen mit Strafmündigkeit</a:t>
            </a:r>
            <a:r>
              <a:rPr lang="de-DE" sz="2800" i="1"/>
              <a:t>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8295">
                                            <p:bg/>
                                          </p:spTgt>
                                        </p:tgtEl>
                                        <p:attrNameLst>
                                          <p:attrName>style.visibility</p:attrName>
                                        </p:attrNameLst>
                                      </p:cBhvr>
                                      <p:to>
                                        <p:strVal val="visible"/>
                                      </p:to>
                                    </p:set>
                                    <p:animEffect transition="in" filter="fade">
                                      <p:cBhvr>
                                        <p:cTn id="7" dur="1000"/>
                                        <p:tgtEl>
                                          <p:spTgt spid="268295">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8295">
                                            <p:txEl>
                                              <p:pRg st="1" end="1"/>
                                            </p:txEl>
                                          </p:spTgt>
                                        </p:tgtEl>
                                        <p:attrNameLst>
                                          <p:attrName>style.visibility</p:attrName>
                                        </p:attrNameLst>
                                      </p:cBhvr>
                                      <p:to>
                                        <p:strVal val="visible"/>
                                      </p:to>
                                    </p:set>
                                    <p:animEffect transition="in" filter="fade">
                                      <p:cBhvr>
                                        <p:cTn id="12" dur="1000"/>
                                        <p:tgtEl>
                                          <p:spTgt spid="2682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8295">
                                            <p:txEl>
                                              <p:pRg st="2" end="2"/>
                                            </p:txEl>
                                          </p:spTgt>
                                        </p:tgtEl>
                                        <p:attrNameLst>
                                          <p:attrName>style.visibility</p:attrName>
                                        </p:attrNameLst>
                                      </p:cBhvr>
                                      <p:to>
                                        <p:strVal val="visible"/>
                                      </p:to>
                                    </p:set>
                                    <p:animEffect transition="in" filter="fade">
                                      <p:cBhvr>
                                        <p:cTn id="17" dur="1000"/>
                                        <p:tgtEl>
                                          <p:spTgt spid="2682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8295">
                                            <p:txEl>
                                              <p:pRg st="3" end="3"/>
                                            </p:txEl>
                                          </p:spTgt>
                                        </p:tgtEl>
                                        <p:attrNameLst>
                                          <p:attrName>style.visibility</p:attrName>
                                        </p:attrNameLst>
                                      </p:cBhvr>
                                      <p:to>
                                        <p:strVal val="visible"/>
                                      </p:to>
                                    </p:set>
                                    <p:animEffect transition="in" filter="fade">
                                      <p:cBhvr>
                                        <p:cTn id="22" dur="1000"/>
                                        <p:tgtEl>
                                          <p:spTgt spid="2682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8295">
                                            <p:txEl>
                                              <p:pRg st="5" end="5"/>
                                            </p:txEl>
                                          </p:spTgt>
                                        </p:tgtEl>
                                        <p:attrNameLst>
                                          <p:attrName>style.visibility</p:attrName>
                                        </p:attrNameLst>
                                      </p:cBhvr>
                                      <p:to>
                                        <p:strVal val="visible"/>
                                      </p:to>
                                    </p:set>
                                    <p:animEffect transition="in" filter="fade">
                                      <p:cBhvr>
                                        <p:cTn id="27" dur="1000"/>
                                        <p:tgtEl>
                                          <p:spTgt spid="268295">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8295">
                                            <p:txEl>
                                              <p:pRg st="7" end="7"/>
                                            </p:txEl>
                                          </p:spTgt>
                                        </p:tgtEl>
                                        <p:attrNameLst>
                                          <p:attrName>style.visibility</p:attrName>
                                        </p:attrNameLst>
                                      </p:cBhvr>
                                      <p:to>
                                        <p:strVal val="visible"/>
                                      </p:to>
                                    </p:set>
                                    <p:animEffect transition="in" filter="fade">
                                      <p:cBhvr>
                                        <p:cTn id="32" dur="1000"/>
                                        <p:tgtEl>
                                          <p:spTgt spid="2682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5" grpId="0" build="p"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314" name="Group 2"/>
          <p:cNvGrpSpPr>
            <a:grpSpLocks/>
          </p:cNvGrpSpPr>
          <p:nvPr/>
        </p:nvGrpSpPr>
        <p:grpSpPr bwMode="auto">
          <a:xfrm>
            <a:off x="0" y="0"/>
            <a:ext cx="9144000" cy="6858000"/>
            <a:chOff x="0" y="0"/>
            <a:chExt cx="5760" cy="4320"/>
          </a:xfrm>
        </p:grpSpPr>
        <p:sp>
          <p:nvSpPr>
            <p:cNvPr id="269315"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69316"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69317"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69318" name="Rectangle 6"/>
          <p:cNvSpPr>
            <a:spLocks noGrp="1" noChangeArrowheads="1"/>
          </p:cNvSpPr>
          <p:nvPr>
            <p:ph type="title"/>
          </p:nvPr>
        </p:nvSpPr>
        <p:spPr>
          <a:xfrm flipV="1">
            <a:off x="323850" y="188913"/>
            <a:ext cx="8229600" cy="71437"/>
          </a:xfrm>
        </p:spPr>
        <p:txBody>
          <a:bodyPr/>
          <a:lstStyle/>
          <a:p>
            <a:endParaRPr lang="de-DE" sz="3600">
              <a:solidFill>
                <a:srgbClr val="000076"/>
              </a:solidFill>
            </a:endParaRPr>
          </a:p>
        </p:txBody>
      </p:sp>
      <p:sp>
        <p:nvSpPr>
          <p:cNvPr id="269319" name="Rectangle 7"/>
          <p:cNvSpPr>
            <a:spLocks noGrp="1" noChangeArrowheads="1"/>
          </p:cNvSpPr>
          <p:nvPr>
            <p:ph type="body" idx="1"/>
          </p:nvPr>
        </p:nvSpPr>
        <p:spPr>
          <a:xfrm>
            <a:off x="179388" y="765175"/>
            <a:ext cx="8642350" cy="5832475"/>
          </a:xfrm>
          <a:solidFill>
            <a:schemeClr val="bg1">
              <a:alpha val="44000"/>
            </a:schemeClr>
          </a:solidFill>
          <a:ln/>
        </p:spPr>
        <p:txBody>
          <a:bodyPr/>
          <a:lstStyle/>
          <a:p>
            <a:pPr>
              <a:buFontTx/>
              <a:buNone/>
            </a:pPr>
            <a:endParaRPr lang="de-DE" sz="2800"/>
          </a:p>
          <a:p>
            <a:pPr lvl="2">
              <a:buFont typeface="Arial" charset="0"/>
              <a:buChar char="→"/>
            </a:pPr>
            <a:r>
              <a:rPr lang="de-DE"/>
              <a:t> alt und reif genug, um für Vergewaltigung einer Frau verurteilt und bestraft zu werden aber zu jung und zu unreif, um mit der gleichen Frau einverständlichen Sex zu haben? </a:t>
            </a:r>
          </a:p>
          <a:p>
            <a:pPr lvl="2">
              <a:buFont typeface="Arial" charset="0"/>
              <a:buNone/>
            </a:pPr>
            <a:endParaRPr lang="en-GB"/>
          </a:p>
          <a:p>
            <a:pPr lvl="2">
              <a:buFont typeface="Arial" charset="0"/>
              <a:buChar char="→"/>
            </a:pPr>
            <a:r>
              <a:rPr lang="en-GB"/>
              <a:t> Strafmündigkeit 14 &amp; sexuelle Mündigkeit 15: einverständlicher Sex zwischen 14jährigen -&gt; beide Sexualstraftäter und beide Opfer zugleich und zueinander</a:t>
            </a:r>
            <a:endParaRPr lang="en-GB" i="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9319">
                                            <p:txEl>
                                              <p:pRg st="1" end="1"/>
                                            </p:txEl>
                                          </p:spTgt>
                                        </p:tgtEl>
                                        <p:attrNameLst>
                                          <p:attrName>style.visibility</p:attrName>
                                        </p:attrNameLst>
                                      </p:cBhvr>
                                      <p:to>
                                        <p:strVal val="visible"/>
                                      </p:to>
                                    </p:set>
                                    <p:animEffect transition="in" filter="fade">
                                      <p:cBhvr>
                                        <p:cTn id="7" dur="1000"/>
                                        <p:tgtEl>
                                          <p:spTgt spid="26931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9319">
                                            <p:txEl>
                                              <p:pRg st="3" end="3"/>
                                            </p:txEl>
                                          </p:spTgt>
                                        </p:tgtEl>
                                        <p:attrNameLst>
                                          <p:attrName>style.visibility</p:attrName>
                                        </p:attrNameLst>
                                      </p:cBhvr>
                                      <p:to>
                                        <p:strVal val="visible"/>
                                      </p:to>
                                    </p:set>
                                    <p:animEffect transition="in" filter="fade">
                                      <p:cBhvr>
                                        <p:cTn id="12" dur="1000"/>
                                        <p:tgtEl>
                                          <p:spTgt spid="2693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0338" name="Group 2"/>
          <p:cNvGrpSpPr>
            <a:grpSpLocks/>
          </p:cNvGrpSpPr>
          <p:nvPr/>
        </p:nvGrpSpPr>
        <p:grpSpPr bwMode="auto">
          <a:xfrm>
            <a:off x="0" y="0"/>
            <a:ext cx="9144000" cy="6858000"/>
            <a:chOff x="0" y="0"/>
            <a:chExt cx="5760" cy="4320"/>
          </a:xfrm>
        </p:grpSpPr>
        <p:sp>
          <p:nvSpPr>
            <p:cNvPr id="270339"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70340"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70341"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70342" name="Rectangle 6"/>
          <p:cNvSpPr>
            <a:spLocks noGrp="1" noChangeArrowheads="1"/>
          </p:cNvSpPr>
          <p:nvPr>
            <p:ph type="title"/>
          </p:nvPr>
        </p:nvSpPr>
        <p:spPr>
          <a:xfrm flipV="1">
            <a:off x="323850" y="188913"/>
            <a:ext cx="8229600" cy="71437"/>
          </a:xfrm>
        </p:spPr>
        <p:txBody>
          <a:bodyPr/>
          <a:lstStyle/>
          <a:p>
            <a:endParaRPr lang="de-DE" sz="3600">
              <a:solidFill>
                <a:srgbClr val="000076"/>
              </a:solidFill>
            </a:endParaRPr>
          </a:p>
        </p:txBody>
      </p:sp>
      <p:sp>
        <p:nvSpPr>
          <p:cNvPr id="270343" name="Rectangle 7"/>
          <p:cNvSpPr>
            <a:spLocks noGrp="1" noChangeArrowheads="1"/>
          </p:cNvSpPr>
          <p:nvPr>
            <p:ph type="body" idx="1"/>
          </p:nvPr>
        </p:nvSpPr>
        <p:spPr>
          <a:xfrm>
            <a:off x="179388" y="981075"/>
            <a:ext cx="8642350" cy="5616575"/>
          </a:xfrm>
          <a:solidFill>
            <a:schemeClr val="bg1">
              <a:alpha val="44000"/>
            </a:schemeClr>
          </a:solidFill>
          <a:ln/>
        </p:spPr>
        <p:txBody>
          <a:bodyPr/>
          <a:lstStyle/>
          <a:p>
            <a:pPr>
              <a:buFontTx/>
              <a:buNone/>
            </a:pPr>
            <a:endParaRPr lang="de-DE" sz="2800"/>
          </a:p>
          <a:p>
            <a:pPr lvl="2">
              <a:buFont typeface="Arial" charset="0"/>
              <a:buChar char="→"/>
            </a:pPr>
            <a:r>
              <a:rPr lang="de-DE"/>
              <a:t> kein angemessener Ausgleich sondern absurd und unvereinbar mit individueller Autonomie und Selbstbestimmung</a:t>
            </a:r>
          </a:p>
          <a:p>
            <a:pPr lvl="2">
              <a:buFont typeface="Arial" charset="0"/>
              <a:buNone/>
            </a:pPr>
            <a:endParaRPr lang="de-DE"/>
          </a:p>
          <a:p>
            <a:pPr lvl="2">
              <a:buFont typeface="Arial" charset="0"/>
              <a:buChar char="→"/>
            </a:pPr>
            <a:r>
              <a:rPr lang="de-DE"/>
              <a:t> </a:t>
            </a:r>
            <a:r>
              <a:rPr lang="de-DE" i="1"/>
              <a:t>große Mehrheit der Staaten Europas:</a:t>
            </a:r>
          </a:p>
          <a:p>
            <a:pPr lvl="2">
              <a:buFont typeface="Arial" charset="0"/>
              <a:buNone/>
            </a:pPr>
            <a:r>
              <a:rPr lang="de-DE"/>
              <a:t>     Sexuelle Mündigkeit nicht höher als Strafmündigkeit, meist gleiches Alter</a:t>
            </a:r>
            <a:endParaRPr lang="de-DE" sz="20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0343">
                                            <p:txEl>
                                              <p:pRg st="1" end="1"/>
                                            </p:txEl>
                                          </p:spTgt>
                                        </p:tgtEl>
                                        <p:attrNameLst>
                                          <p:attrName>style.visibility</p:attrName>
                                        </p:attrNameLst>
                                      </p:cBhvr>
                                      <p:to>
                                        <p:strVal val="visible"/>
                                      </p:to>
                                    </p:set>
                                    <p:animEffect transition="in" filter="fade">
                                      <p:cBhvr>
                                        <p:cTn id="7" dur="1000"/>
                                        <p:tgtEl>
                                          <p:spTgt spid="27034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0343">
                                            <p:txEl>
                                              <p:pRg st="3" end="3"/>
                                            </p:txEl>
                                          </p:spTgt>
                                        </p:tgtEl>
                                        <p:attrNameLst>
                                          <p:attrName>style.visibility</p:attrName>
                                        </p:attrNameLst>
                                      </p:cBhvr>
                                      <p:to>
                                        <p:strVal val="visible"/>
                                      </p:to>
                                    </p:set>
                                    <p:animEffect transition="in" filter="fade">
                                      <p:cBhvr>
                                        <p:cTn id="12" dur="1000"/>
                                        <p:tgtEl>
                                          <p:spTgt spid="270343">
                                            <p:txEl>
                                              <p:pRg st="3" end="3"/>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0343">
                                            <p:txEl>
                                              <p:pRg st="4" end="4"/>
                                            </p:txEl>
                                          </p:spTgt>
                                        </p:tgtEl>
                                        <p:attrNameLst>
                                          <p:attrName>style.visibility</p:attrName>
                                        </p:attrNameLst>
                                      </p:cBhvr>
                                      <p:to>
                                        <p:strVal val="visible"/>
                                      </p:to>
                                    </p:set>
                                    <p:animEffect transition="in" filter="fade">
                                      <p:cBhvr>
                                        <p:cTn id="15" dur="1000"/>
                                        <p:tgtEl>
                                          <p:spTgt spid="2703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1369" name="Object 9"/>
          <p:cNvGraphicFramePr>
            <a:graphicFrameLocks noChangeAspect="1"/>
          </p:cNvGraphicFramePr>
          <p:nvPr/>
        </p:nvGraphicFramePr>
        <p:xfrm>
          <a:off x="0" y="0"/>
          <a:ext cx="4489450" cy="6858000"/>
        </p:xfrm>
        <a:graphic>
          <a:graphicData uri="http://schemas.openxmlformats.org/presentationml/2006/ole">
            <mc:AlternateContent xmlns:mc="http://schemas.openxmlformats.org/markup-compatibility/2006">
              <mc:Choice xmlns:v="urn:schemas-microsoft-com:vml" Requires="v">
                <p:oleObj spid="_x0000_s271396" name="Acrobat Document" r:id="rId3" imgW="5667170" imgH="8019982" progId="AcroExch.Document.7">
                  <p:embed/>
                </p:oleObj>
              </mc:Choice>
              <mc:Fallback>
                <p:oleObj name="Acrobat Document" r:id="rId3" imgW="5667170" imgH="8019982" progId="AcroExch.Document.7">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48945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71371" name="Picture 11" descr="Acrobat Document_Page_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94188" y="0"/>
            <a:ext cx="4849812"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0706" name="Group 2"/>
          <p:cNvGrpSpPr>
            <a:grpSpLocks/>
          </p:cNvGrpSpPr>
          <p:nvPr/>
        </p:nvGrpSpPr>
        <p:grpSpPr bwMode="auto">
          <a:xfrm>
            <a:off x="0" y="0"/>
            <a:ext cx="9144000" cy="6858000"/>
            <a:chOff x="0" y="0"/>
            <a:chExt cx="5760" cy="4320"/>
          </a:xfrm>
        </p:grpSpPr>
        <p:sp>
          <p:nvSpPr>
            <p:cNvPr id="200707"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00708"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00709"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00710" name="Rectangle 6"/>
          <p:cNvSpPr>
            <a:spLocks noGrp="1" noChangeArrowheads="1"/>
          </p:cNvSpPr>
          <p:nvPr>
            <p:ph type="title"/>
          </p:nvPr>
        </p:nvSpPr>
        <p:spPr>
          <a:xfrm flipH="1" flipV="1">
            <a:off x="323850" y="333375"/>
            <a:ext cx="71438" cy="71438"/>
          </a:xfrm>
        </p:spPr>
        <p:txBody>
          <a:bodyPr/>
          <a:lstStyle/>
          <a:p>
            <a:r>
              <a:rPr lang="de-AT" sz="3100" b="1">
                <a:solidFill>
                  <a:srgbClr val="000076"/>
                </a:solidFill>
                <a:effectLst>
                  <a:outerShdw blurRad="38100" dist="38100" dir="2700000" algn="tl">
                    <a:srgbClr val="C0C0C0"/>
                  </a:outerShdw>
                </a:effectLst>
              </a:rPr>
              <a:t>I.</a:t>
            </a:r>
            <a:br>
              <a:rPr lang="de-AT" sz="3100" b="1">
                <a:solidFill>
                  <a:srgbClr val="000076"/>
                </a:solidFill>
                <a:effectLst>
                  <a:outerShdw blurRad="38100" dist="38100" dir="2700000" algn="tl">
                    <a:srgbClr val="C0C0C0"/>
                  </a:outerShdw>
                </a:effectLst>
              </a:rPr>
            </a:br>
            <a:r>
              <a:rPr lang="de-AT" sz="3100" b="1">
                <a:solidFill>
                  <a:srgbClr val="000076"/>
                </a:solidFill>
                <a:effectLst>
                  <a:outerShdw blurRad="38100" dist="38100" dir="2700000" algn="tl">
                    <a:srgbClr val="C0C0C0"/>
                  </a:outerShdw>
                </a:effectLst>
              </a:rPr>
              <a:t>Vor 300 Jahren</a:t>
            </a:r>
          </a:p>
        </p:txBody>
      </p:sp>
      <p:sp>
        <p:nvSpPr>
          <p:cNvPr id="200711" name="Rectangle 7"/>
          <p:cNvSpPr>
            <a:spLocks noGrp="1" noChangeArrowheads="1"/>
          </p:cNvSpPr>
          <p:nvPr>
            <p:ph type="body" idx="1"/>
          </p:nvPr>
        </p:nvSpPr>
        <p:spPr>
          <a:xfrm>
            <a:off x="252413" y="188913"/>
            <a:ext cx="8569325" cy="6669087"/>
          </a:xfrm>
        </p:spPr>
        <p:txBody>
          <a:bodyPr/>
          <a:lstStyle/>
          <a:p>
            <a:pPr marL="609600" indent="-609600">
              <a:lnSpc>
                <a:spcPct val="80000"/>
              </a:lnSpc>
            </a:pPr>
            <a:r>
              <a:rPr lang="de-AT" sz="2400" b="1"/>
              <a:t>Verkehr zwischen Christen und Heiden </a:t>
            </a:r>
          </a:p>
          <a:p>
            <a:pPr marL="609600" indent="-609600">
              <a:lnSpc>
                <a:spcPct val="80000"/>
              </a:lnSpc>
              <a:buFontTx/>
              <a:buNone/>
            </a:pPr>
            <a:r>
              <a:rPr lang="de-AT" sz="2400"/>
              <a:t>	(„Juden, Türken oder anderen Ungläubigen“	</a:t>
            </a:r>
          </a:p>
          <a:p>
            <a:pPr marL="609600" indent="-609600">
              <a:lnSpc>
                <a:spcPct val="80000"/>
              </a:lnSpc>
              <a:buFontTx/>
              <a:buNone/>
            </a:pPr>
            <a:r>
              <a:rPr lang="de-AT" sz="2400"/>
              <a:t>	-&gt; „eine besondere Abscheulichkeit“ </a:t>
            </a:r>
          </a:p>
          <a:p>
            <a:pPr marL="609600" indent="-609600">
              <a:lnSpc>
                <a:spcPct val="80000"/>
              </a:lnSpc>
              <a:buFontTx/>
              <a:buNone/>
            </a:pPr>
            <a:r>
              <a:rPr lang="de-AT" sz="2400"/>
              <a:t>	-&gt; Todesstrafe</a:t>
            </a:r>
          </a:p>
          <a:p>
            <a:pPr marL="609600" indent="-609600">
              <a:lnSpc>
                <a:spcPct val="80000"/>
              </a:lnSpc>
              <a:buFontTx/>
              <a:buNone/>
            </a:pPr>
            <a:r>
              <a:rPr lang="de-AT" sz="2400"/>
              <a:t> 	-&gt; Folter war zulässig.</a:t>
            </a:r>
          </a:p>
          <a:p>
            <a:pPr marL="609600" indent="-609600">
              <a:lnSpc>
                <a:spcPct val="80000"/>
              </a:lnSpc>
              <a:buFontTx/>
              <a:buNone/>
            </a:pPr>
            <a:endParaRPr lang="de-AT" sz="2400"/>
          </a:p>
          <a:p>
            <a:pPr marL="609600" indent="-609600">
              <a:lnSpc>
                <a:spcPct val="80000"/>
              </a:lnSpc>
            </a:pPr>
            <a:r>
              <a:rPr lang="de-AT" sz="2400" b="1"/>
              <a:t>Keuschheitskommissionen</a:t>
            </a:r>
          </a:p>
          <a:p>
            <a:pPr marL="609600" indent="-609600">
              <a:lnSpc>
                <a:spcPct val="80000"/>
              </a:lnSpc>
              <a:buFontTx/>
              <a:buNone/>
            </a:pPr>
            <a:endParaRPr lang="de-AT" sz="2400" b="1"/>
          </a:p>
          <a:p>
            <a:pPr marL="609600" indent="-609600">
              <a:lnSpc>
                <a:spcPct val="80000"/>
              </a:lnSpc>
            </a:pPr>
            <a:r>
              <a:rPr lang="de-AT" sz="2400" b="1"/>
              <a:t>Frauen &amp; Kinder</a:t>
            </a:r>
          </a:p>
          <a:p>
            <a:pPr marL="609600" indent="-609600">
              <a:lnSpc>
                <a:spcPct val="80000"/>
              </a:lnSpc>
              <a:buFontTx/>
              <a:buNone/>
            </a:pPr>
            <a:r>
              <a:rPr lang="de-AT" sz="2400"/>
              <a:t>	-&gt; </a:t>
            </a:r>
            <a:r>
              <a:rPr lang="de-AT" sz="2400" b="1"/>
              <a:t>Herrschaftsobjekte</a:t>
            </a:r>
            <a:r>
              <a:rPr lang="de-AT" sz="2400"/>
              <a:t>, später:</a:t>
            </a:r>
          </a:p>
          <a:p>
            <a:pPr marL="609600" indent="-609600">
              <a:lnSpc>
                <a:spcPct val="80000"/>
              </a:lnSpc>
              <a:buFontTx/>
              <a:buNone/>
            </a:pPr>
            <a:r>
              <a:rPr lang="de-AT" sz="2400"/>
              <a:t>		 </a:t>
            </a:r>
            <a:r>
              <a:rPr lang="de-AT" sz="2400" b="1"/>
              <a:t>Fürsorgeobjekte</a:t>
            </a:r>
            <a:r>
              <a:rPr lang="de-AT" sz="2400"/>
              <a:t> (arm, schwach, hilfsbedürftig)</a:t>
            </a:r>
          </a:p>
          <a:p>
            <a:pPr marL="609600" indent="-609600">
              <a:lnSpc>
                <a:spcPct val="80000"/>
              </a:lnSpc>
              <a:buFontTx/>
              <a:buNone/>
            </a:pPr>
            <a:r>
              <a:rPr lang="de-AT" sz="2400"/>
              <a:t>		 (Hobbes, Locke, Kant, Mill)</a:t>
            </a:r>
          </a:p>
          <a:p>
            <a:pPr marL="609600" indent="-609600">
              <a:lnSpc>
                <a:spcPct val="80000"/>
              </a:lnSpc>
              <a:buFontTx/>
              <a:buNone/>
            </a:pPr>
            <a:r>
              <a:rPr lang="de-AT" sz="2400"/>
              <a:t>	-&gt; Bürgerrechte nur für (wirtschaftlich 	 	 	    </a:t>
            </a:r>
          </a:p>
          <a:p>
            <a:pPr marL="609600" indent="-609600">
              <a:lnSpc>
                <a:spcPct val="80000"/>
              </a:lnSpc>
              <a:buFontTx/>
              <a:buNone/>
            </a:pPr>
            <a:r>
              <a:rPr lang="de-AT" sz="2400"/>
              <a:t>           selbständige) volljährige Männer</a:t>
            </a:r>
          </a:p>
          <a:p>
            <a:pPr marL="609600" indent="-609600">
              <a:lnSpc>
                <a:spcPct val="80000"/>
              </a:lnSpc>
              <a:buFontTx/>
              <a:buNone/>
            </a:pPr>
            <a:r>
              <a:rPr lang="de-AT" sz="2400"/>
              <a:t>	-&gt; Experten für das Weibliche: nur Männer</a:t>
            </a:r>
          </a:p>
          <a:p>
            <a:pPr marL="609600" indent="-609600">
              <a:lnSpc>
                <a:spcPct val="80000"/>
              </a:lnSpc>
              <a:buFontTx/>
              <a:buNone/>
            </a:pPr>
            <a:r>
              <a:rPr lang="de-AT" sz="2400"/>
              <a:t>	-&gt; Experten für Kindheit: nur Erwachsene</a:t>
            </a:r>
          </a:p>
          <a:p>
            <a:pPr marL="609600" indent="-609600">
              <a:lnSpc>
                <a:spcPct val="80000"/>
              </a:lnSpc>
              <a:buFontTx/>
              <a:buNone/>
            </a:pPr>
            <a:r>
              <a:rPr lang="de-AT" sz="2400"/>
              <a:t> 	-&gt; Niemand fragte Frauen, Kinder und Jugendliche </a:t>
            </a:r>
          </a:p>
          <a:p>
            <a:pPr marL="609600" indent="-609600">
              <a:lnSpc>
                <a:spcPct val="80000"/>
              </a:lnSpc>
              <a:buFontTx/>
              <a:buNone/>
            </a:pPr>
            <a:endParaRPr lang="de-AT" sz="24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0711">
                                            <p:txEl>
                                              <p:pRg st="0" end="0"/>
                                            </p:txEl>
                                          </p:spTgt>
                                        </p:tgtEl>
                                        <p:attrNameLst>
                                          <p:attrName>style.visibility</p:attrName>
                                        </p:attrNameLst>
                                      </p:cBhvr>
                                      <p:to>
                                        <p:strVal val="visible"/>
                                      </p:to>
                                    </p:set>
                                    <p:animEffect transition="in" filter="fade">
                                      <p:cBhvr>
                                        <p:cTn id="7" dur="1000"/>
                                        <p:tgtEl>
                                          <p:spTgt spid="2007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0711">
                                            <p:txEl>
                                              <p:pRg st="1" end="1"/>
                                            </p:txEl>
                                          </p:spTgt>
                                        </p:tgtEl>
                                        <p:attrNameLst>
                                          <p:attrName>style.visibility</p:attrName>
                                        </p:attrNameLst>
                                      </p:cBhvr>
                                      <p:to>
                                        <p:strVal val="visible"/>
                                      </p:to>
                                    </p:set>
                                    <p:animEffect transition="in" filter="fade">
                                      <p:cBhvr>
                                        <p:cTn id="12" dur="1000"/>
                                        <p:tgtEl>
                                          <p:spTgt spid="2007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0711">
                                            <p:txEl>
                                              <p:pRg st="2" end="2"/>
                                            </p:txEl>
                                          </p:spTgt>
                                        </p:tgtEl>
                                        <p:attrNameLst>
                                          <p:attrName>style.visibility</p:attrName>
                                        </p:attrNameLst>
                                      </p:cBhvr>
                                      <p:to>
                                        <p:strVal val="visible"/>
                                      </p:to>
                                    </p:set>
                                    <p:animEffect transition="in" filter="fade">
                                      <p:cBhvr>
                                        <p:cTn id="17" dur="1000"/>
                                        <p:tgtEl>
                                          <p:spTgt spid="2007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0711">
                                            <p:txEl>
                                              <p:pRg st="3" end="3"/>
                                            </p:txEl>
                                          </p:spTgt>
                                        </p:tgtEl>
                                        <p:attrNameLst>
                                          <p:attrName>style.visibility</p:attrName>
                                        </p:attrNameLst>
                                      </p:cBhvr>
                                      <p:to>
                                        <p:strVal val="visible"/>
                                      </p:to>
                                    </p:set>
                                    <p:animEffect transition="in" filter="fade">
                                      <p:cBhvr>
                                        <p:cTn id="22" dur="1000"/>
                                        <p:tgtEl>
                                          <p:spTgt spid="20071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0711">
                                            <p:txEl>
                                              <p:pRg st="4" end="4"/>
                                            </p:txEl>
                                          </p:spTgt>
                                        </p:tgtEl>
                                        <p:attrNameLst>
                                          <p:attrName>style.visibility</p:attrName>
                                        </p:attrNameLst>
                                      </p:cBhvr>
                                      <p:to>
                                        <p:strVal val="visible"/>
                                      </p:to>
                                    </p:set>
                                    <p:animEffect transition="in" filter="fade">
                                      <p:cBhvr>
                                        <p:cTn id="27" dur="1000"/>
                                        <p:tgtEl>
                                          <p:spTgt spid="20071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0711">
                                            <p:txEl>
                                              <p:pRg st="6" end="6"/>
                                            </p:txEl>
                                          </p:spTgt>
                                        </p:tgtEl>
                                        <p:attrNameLst>
                                          <p:attrName>style.visibility</p:attrName>
                                        </p:attrNameLst>
                                      </p:cBhvr>
                                      <p:to>
                                        <p:strVal val="visible"/>
                                      </p:to>
                                    </p:set>
                                    <p:animEffect transition="in" filter="fade">
                                      <p:cBhvr>
                                        <p:cTn id="32" dur="1000"/>
                                        <p:tgtEl>
                                          <p:spTgt spid="200711">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0711">
                                            <p:txEl>
                                              <p:pRg st="8" end="8"/>
                                            </p:txEl>
                                          </p:spTgt>
                                        </p:tgtEl>
                                        <p:attrNameLst>
                                          <p:attrName>style.visibility</p:attrName>
                                        </p:attrNameLst>
                                      </p:cBhvr>
                                      <p:to>
                                        <p:strVal val="visible"/>
                                      </p:to>
                                    </p:set>
                                    <p:animEffect transition="in" filter="fade">
                                      <p:cBhvr>
                                        <p:cTn id="37" dur="1000"/>
                                        <p:tgtEl>
                                          <p:spTgt spid="200711">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0711">
                                            <p:txEl>
                                              <p:pRg st="9" end="9"/>
                                            </p:txEl>
                                          </p:spTgt>
                                        </p:tgtEl>
                                        <p:attrNameLst>
                                          <p:attrName>style.visibility</p:attrName>
                                        </p:attrNameLst>
                                      </p:cBhvr>
                                      <p:to>
                                        <p:strVal val="visible"/>
                                      </p:to>
                                    </p:set>
                                    <p:animEffect transition="in" filter="fade">
                                      <p:cBhvr>
                                        <p:cTn id="42" dur="1000"/>
                                        <p:tgtEl>
                                          <p:spTgt spid="200711">
                                            <p:txEl>
                                              <p:pRg st="9" end="9"/>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0711">
                                            <p:txEl>
                                              <p:pRg st="10" end="10"/>
                                            </p:txEl>
                                          </p:spTgt>
                                        </p:tgtEl>
                                        <p:attrNameLst>
                                          <p:attrName>style.visibility</p:attrName>
                                        </p:attrNameLst>
                                      </p:cBhvr>
                                      <p:to>
                                        <p:strVal val="visible"/>
                                      </p:to>
                                    </p:set>
                                    <p:animEffect transition="in" filter="fade">
                                      <p:cBhvr>
                                        <p:cTn id="47" dur="1000"/>
                                        <p:tgtEl>
                                          <p:spTgt spid="200711">
                                            <p:txEl>
                                              <p:pRg st="10" end="10"/>
                                            </p:txEl>
                                          </p:spTgt>
                                        </p:tgtEl>
                                      </p:cBhvr>
                                    </p:animEffect>
                                  </p:childTnLst>
                                </p:cTn>
                              </p:par>
                            </p:childTnLst>
                          </p:cTn>
                        </p:par>
                        <p:par>
                          <p:cTn id="48" fill="hold" nodeType="afterGroup">
                            <p:stCondLst>
                              <p:cond delay="1000"/>
                            </p:stCondLst>
                            <p:childTnLst>
                              <p:par>
                                <p:cTn id="49" presetID="10" presetClass="entr" presetSubtype="0" fill="hold" grpId="0" nodeType="afterEffect">
                                  <p:stCondLst>
                                    <p:cond delay="0"/>
                                  </p:stCondLst>
                                  <p:childTnLst>
                                    <p:set>
                                      <p:cBhvr>
                                        <p:cTn id="50" dur="1" fill="hold">
                                          <p:stCondLst>
                                            <p:cond delay="0"/>
                                          </p:stCondLst>
                                        </p:cTn>
                                        <p:tgtEl>
                                          <p:spTgt spid="200711">
                                            <p:txEl>
                                              <p:pRg st="11" end="11"/>
                                            </p:txEl>
                                          </p:spTgt>
                                        </p:tgtEl>
                                        <p:attrNameLst>
                                          <p:attrName>style.visibility</p:attrName>
                                        </p:attrNameLst>
                                      </p:cBhvr>
                                      <p:to>
                                        <p:strVal val="visible"/>
                                      </p:to>
                                    </p:set>
                                    <p:animEffect transition="in" filter="fade">
                                      <p:cBhvr>
                                        <p:cTn id="51" dur="1000"/>
                                        <p:tgtEl>
                                          <p:spTgt spid="200711">
                                            <p:txEl>
                                              <p:pRg st="11" end="11"/>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00711">
                                            <p:txEl>
                                              <p:pRg st="12" end="12"/>
                                            </p:txEl>
                                          </p:spTgt>
                                        </p:tgtEl>
                                        <p:attrNameLst>
                                          <p:attrName>style.visibility</p:attrName>
                                        </p:attrNameLst>
                                      </p:cBhvr>
                                      <p:to>
                                        <p:strVal val="visible"/>
                                      </p:to>
                                    </p:set>
                                    <p:animEffect transition="in" filter="fade">
                                      <p:cBhvr>
                                        <p:cTn id="56" dur="1000"/>
                                        <p:tgtEl>
                                          <p:spTgt spid="200711">
                                            <p:txEl>
                                              <p:pRg st="12" end="12"/>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00711">
                                            <p:txEl>
                                              <p:pRg st="13" end="13"/>
                                            </p:txEl>
                                          </p:spTgt>
                                        </p:tgtEl>
                                        <p:attrNameLst>
                                          <p:attrName>style.visibility</p:attrName>
                                        </p:attrNameLst>
                                      </p:cBhvr>
                                      <p:to>
                                        <p:strVal val="visible"/>
                                      </p:to>
                                    </p:set>
                                    <p:animEffect transition="in" filter="fade">
                                      <p:cBhvr>
                                        <p:cTn id="59" dur="1000"/>
                                        <p:tgtEl>
                                          <p:spTgt spid="200711">
                                            <p:txEl>
                                              <p:pRg st="13" end="13"/>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00711">
                                            <p:txEl>
                                              <p:pRg st="14" end="14"/>
                                            </p:txEl>
                                          </p:spTgt>
                                        </p:tgtEl>
                                        <p:attrNameLst>
                                          <p:attrName>style.visibility</p:attrName>
                                        </p:attrNameLst>
                                      </p:cBhvr>
                                      <p:to>
                                        <p:strVal val="visible"/>
                                      </p:to>
                                    </p:set>
                                    <p:animEffect transition="in" filter="fade">
                                      <p:cBhvr>
                                        <p:cTn id="64" dur="1000"/>
                                        <p:tgtEl>
                                          <p:spTgt spid="200711">
                                            <p:txEl>
                                              <p:pRg st="14" end="14"/>
                                            </p:txEl>
                                          </p:spTgt>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00711">
                                            <p:txEl>
                                              <p:pRg st="15" end="15"/>
                                            </p:txEl>
                                          </p:spTgt>
                                        </p:tgtEl>
                                        <p:attrNameLst>
                                          <p:attrName>style.visibility</p:attrName>
                                        </p:attrNameLst>
                                      </p:cBhvr>
                                      <p:to>
                                        <p:strVal val="visible"/>
                                      </p:to>
                                    </p:set>
                                    <p:animEffect transition="in" filter="fade">
                                      <p:cBhvr>
                                        <p:cTn id="69" dur="1000"/>
                                        <p:tgtEl>
                                          <p:spTgt spid="200711">
                                            <p:txEl>
                                              <p:pRg st="15" end="15"/>
                                            </p:txEl>
                                          </p:spTgt>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00711">
                                            <p:txEl>
                                              <p:pRg st="16" end="16"/>
                                            </p:txEl>
                                          </p:spTgt>
                                        </p:tgtEl>
                                        <p:attrNameLst>
                                          <p:attrName>style.visibility</p:attrName>
                                        </p:attrNameLst>
                                      </p:cBhvr>
                                      <p:to>
                                        <p:strVal val="visible"/>
                                      </p:to>
                                    </p:set>
                                    <p:animEffect transition="in" filter="fade">
                                      <p:cBhvr>
                                        <p:cTn id="74" dur="1000"/>
                                        <p:tgtEl>
                                          <p:spTgt spid="200711">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11"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5" name="Rectangle 3"/>
          <p:cNvSpPr>
            <a:spLocks noGrp="1" noChangeArrowheads="1"/>
          </p:cNvSpPr>
          <p:nvPr>
            <p:ph type="body" idx="1"/>
          </p:nvPr>
        </p:nvSpPr>
        <p:spPr>
          <a:xfrm>
            <a:off x="457200" y="1125538"/>
            <a:ext cx="8229600" cy="5000625"/>
          </a:xfrm>
        </p:spPr>
        <p:txBody>
          <a:bodyPr/>
          <a:lstStyle/>
          <a:p>
            <a:pPr>
              <a:lnSpc>
                <a:spcPct val="80000"/>
              </a:lnSpc>
            </a:pPr>
            <a:r>
              <a:rPr lang="de-DE" sz="2400"/>
              <a:t>Deutschland &amp; Österreich:</a:t>
            </a:r>
          </a:p>
          <a:p>
            <a:pPr lvl="2">
              <a:lnSpc>
                <a:spcPct val="80000"/>
              </a:lnSpc>
              <a:buFont typeface="Arial" charset="0"/>
              <a:buChar char="→"/>
            </a:pPr>
            <a:r>
              <a:rPr lang="de-DE" sz="1800"/>
              <a:t>Sonderaltersgrenze 18 Jahre für männlich-homosexuelle Kontakte (§ 175 dtStGB, § 209 öStGB)</a:t>
            </a:r>
          </a:p>
          <a:p>
            <a:pPr lvl="2">
              <a:lnSpc>
                <a:spcPct val="80000"/>
              </a:lnSpc>
              <a:buFont typeface="Arial" charset="0"/>
              <a:buChar char="→"/>
            </a:pPr>
            <a:r>
              <a:rPr lang="de-DE" sz="1800"/>
              <a:t>Gestrichen 1994 (D) bzw. 2002 (A)</a:t>
            </a:r>
          </a:p>
          <a:p>
            <a:pPr lvl="2">
              <a:lnSpc>
                <a:spcPct val="80000"/>
              </a:lnSpc>
              <a:buFont typeface="Arial" charset="0"/>
              <a:buChar char="→"/>
            </a:pPr>
            <a:r>
              <a:rPr lang="de-DE" sz="1800"/>
              <a:t>Ersatzbestimmungen (§ 182 dtStGB, § 207b öStGB)</a:t>
            </a:r>
          </a:p>
          <a:p>
            <a:pPr lvl="2">
              <a:lnSpc>
                <a:spcPct val="80000"/>
              </a:lnSpc>
              <a:buFont typeface="Arial" charset="0"/>
              <a:buChar char="→"/>
            </a:pPr>
            <a:r>
              <a:rPr lang="de-DE" sz="1800"/>
              <a:t>Politisch und fachlich umstritten (Bundesrats- u. Bundestagsanhörungen 1991/92: nicht-juristische Sachverständige dagegen)</a:t>
            </a:r>
          </a:p>
          <a:p>
            <a:pPr lvl="2">
              <a:lnSpc>
                <a:spcPct val="80000"/>
              </a:lnSpc>
              <a:buFont typeface="Arial" charset="0"/>
              <a:buChar char="→"/>
            </a:pPr>
            <a:r>
              <a:rPr lang="de-DE" sz="1800"/>
              <a:t>Notwendigkeit der Strafverschärfung (im heterosexuellen und lesbischen Bereich) erst und nur im Zusammenhang mit der Aufhebung der Sonderstrafgesetze gegen männliche Homosexualität entdeckt  </a:t>
            </a:r>
          </a:p>
          <a:p>
            <a:pPr lvl="2">
              <a:lnSpc>
                <a:spcPct val="80000"/>
              </a:lnSpc>
              <a:buFont typeface="Arial" charset="0"/>
              <a:buChar char="→"/>
            </a:pPr>
            <a:r>
              <a:rPr lang="de-DE" sz="1800"/>
              <a:t>Unbestimmte Gesetzesbegriffe, Gefahr moralisierender Handhabung, Kriminalitätsverdacht</a:t>
            </a:r>
          </a:p>
          <a:p>
            <a:pPr>
              <a:lnSpc>
                <a:spcPct val="80000"/>
              </a:lnSpc>
            </a:pPr>
            <a:r>
              <a:rPr lang="de-DE" sz="2400"/>
              <a:t>§ 207b öStGB:</a:t>
            </a:r>
          </a:p>
          <a:p>
            <a:pPr lvl="2">
              <a:lnSpc>
                <a:spcPct val="80000"/>
              </a:lnSpc>
              <a:buFont typeface="Arial" charset="0"/>
              <a:buChar char="→"/>
            </a:pPr>
            <a:r>
              <a:rPr lang="de-DE" sz="1800"/>
              <a:t>gegen Entgelt (bis 18. LJ)</a:t>
            </a:r>
          </a:p>
          <a:p>
            <a:pPr lvl="2">
              <a:lnSpc>
                <a:spcPct val="80000"/>
              </a:lnSpc>
              <a:buFont typeface="Arial" charset="0"/>
              <a:buChar char="→"/>
            </a:pPr>
            <a:r>
              <a:rPr lang="de-DE" sz="1800"/>
              <a:t>Ausnutzen einer Zwangslage (bis 16. LJ)</a:t>
            </a:r>
          </a:p>
          <a:p>
            <a:pPr lvl="2">
              <a:lnSpc>
                <a:spcPct val="80000"/>
              </a:lnSpc>
              <a:buFont typeface="Arial" charset="0"/>
              <a:buChar char="→"/>
            </a:pPr>
            <a:r>
              <a:rPr lang="de-DE" sz="1800"/>
              <a:t>Ausnutzen „fehlender Fähigkeit zur sexuellen Selbstbestimmung“ (bis 16. LJ)</a:t>
            </a:r>
            <a:endParaRPr lang="de-AT" sz="1800"/>
          </a:p>
          <a:p>
            <a:pPr>
              <a:lnSpc>
                <a:spcPct val="80000"/>
              </a:lnSpc>
            </a:pPr>
            <a:endParaRPr lang="de-DE" sz="2400"/>
          </a:p>
        </p:txBody>
      </p:sp>
    </p:spTree>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ChangeArrowheads="1"/>
          </p:cNvSpPr>
          <p:nvPr/>
        </p:nvSpPr>
        <p:spPr bwMode="auto">
          <a:xfrm>
            <a:off x="0" y="0"/>
            <a:ext cx="9144000" cy="685800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67267" name="Rectangle 3"/>
          <p:cNvSpPr>
            <a:spLocks noGrp="1" noChangeArrowheads="1"/>
          </p:cNvSpPr>
          <p:nvPr>
            <p:ph type="title"/>
          </p:nvPr>
        </p:nvSpPr>
        <p:spPr>
          <a:xfrm>
            <a:off x="323850" y="188913"/>
            <a:ext cx="8820150" cy="1066800"/>
          </a:xfrm>
          <a:solidFill>
            <a:schemeClr val="bg1">
              <a:alpha val="16000"/>
            </a:schemeClr>
          </a:solidFill>
          <a:ln/>
        </p:spPr>
        <p:txBody>
          <a:bodyPr/>
          <a:lstStyle/>
          <a:p>
            <a:pPr algn="l"/>
            <a:r>
              <a:rPr lang="de-DE" sz="2800" b="1">
                <a:solidFill>
                  <a:srgbClr val="000099"/>
                </a:solidFill>
              </a:rPr>
              <a:t>Verfolgung gleichgeschlechtlicher Beziehungen (in % aller Verfahren nach § 207b):</a:t>
            </a:r>
            <a:endParaRPr lang="de-AT" sz="2800" b="1">
              <a:solidFill>
                <a:srgbClr val="000099"/>
              </a:solidFill>
            </a:endParaRPr>
          </a:p>
        </p:txBody>
      </p:sp>
      <p:sp>
        <p:nvSpPr>
          <p:cNvPr id="267268" name="Rectangle 4"/>
          <p:cNvSpPr>
            <a:spLocks noGrp="1" noChangeArrowheads="1"/>
          </p:cNvSpPr>
          <p:nvPr>
            <p:ph type="body" idx="1"/>
          </p:nvPr>
        </p:nvSpPr>
        <p:spPr>
          <a:xfrm>
            <a:off x="323850" y="1341438"/>
            <a:ext cx="8496300" cy="3168650"/>
          </a:xfrm>
        </p:spPr>
        <p:txBody>
          <a:bodyPr/>
          <a:lstStyle/>
          <a:p>
            <a:pPr marL="457200" indent="-457200">
              <a:lnSpc>
                <a:spcPct val="80000"/>
              </a:lnSpc>
            </a:pPr>
            <a:r>
              <a:rPr lang="de-DE" sz="2000"/>
              <a:t>2. Halbjahr 2002    100% aller neu eingeleiteten Strafverfahren </a:t>
            </a:r>
          </a:p>
          <a:p>
            <a:pPr marL="457200" indent="-457200">
              <a:lnSpc>
                <a:spcPct val="80000"/>
              </a:lnSpc>
            </a:pPr>
            <a:r>
              <a:rPr lang="de-DE" sz="2000"/>
              <a:t>1. Halbjahr 2003    50% aller neu eingeleiteten Strafverfahren </a:t>
            </a:r>
          </a:p>
          <a:p>
            <a:pPr marL="457200" indent="-457200">
              <a:lnSpc>
                <a:spcPct val="80000"/>
              </a:lnSpc>
              <a:buFontTx/>
              <a:buNone/>
            </a:pPr>
            <a:r>
              <a:rPr lang="de-DE" sz="2000"/>
              <a:t>	(100% der Haftfälle)</a:t>
            </a:r>
          </a:p>
          <a:p>
            <a:pPr marL="457200" indent="-457200">
              <a:lnSpc>
                <a:spcPct val="80000"/>
              </a:lnSpc>
            </a:pPr>
            <a:r>
              <a:rPr lang="de-DE" sz="2000"/>
              <a:t>2. Halbjahr 2003    33% aller neu eingeleiteten Strafverfahren </a:t>
            </a:r>
          </a:p>
          <a:p>
            <a:pPr marL="457200" indent="-457200">
              <a:lnSpc>
                <a:spcPct val="80000"/>
              </a:lnSpc>
              <a:buFontTx/>
              <a:buNone/>
            </a:pPr>
            <a:r>
              <a:rPr lang="de-DE" sz="2000"/>
              <a:t>	(50% aller Verurteilungen, 0% der Freisprüche)</a:t>
            </a:r>
          </a:p>
          <a:p>
            <a:pPr marL="457200" indent="-457200">
              <a:lnSpc>
                <a:spcPct val="80000"/>
              </a:lnSpc>
            </a:pPr>
            <a:r>
              <a:rPr lang="de-DE" sz="2000"/>
              <a:t>1. Halbjahr 2004   78% aller neu eingeleiteten Strafverfahren </a:t>
            </a:r>
          </a:p>
          <a:p>
            <a:pPr marL="457200" indent="-457200">
              <a:lnSpc>
                <a:spcPct val="80000"/>
              </a:lnSpc>
              <a:buFontTx/>
              <a:buNone/>
            </a:pPr>
            <a:r>
              <a:rPr lang="de-DE" sz="2000"/>
              <a:t>	(100% der Haftfälle)</a:t>
            </a:r>
          </a:p>
          <a:p>
            <a:pPr marL="457200" indent="-457200">
              <a:lnSpc>
                <a:spcPct val="80000"/>
              </a:lnSpc>
            </a:pPr>
            <a:r>
              <a:rPr lang="de-DE" sz="2000"/>
              <a:t>2. Halbjahr 2004   25% aller neu eingeleiteten Strafverfahren</a:t>
            </a:r>
          </a:p>
          <a:p>
            <a:pPr marL="457200" indent="-457200">
              <a:lnSpc>
                <a:spcPct val="80000"/>
              </a:lnSpc>
            </a:pPr>
            <a:r>
              <a:rPr lang="de-DE" sz="2000"/>
              <a:t>1. Halbjahr 2005    0% aller neu eingeleiteten Strafverfahren </a:t>
            </a:r>
          </a:p>
          <a:p>
            <a:pPr marL="457200" indent="-457200">
              <a:lnSpc>
                <a:spcPct val="80000"/>
              </a:lnSpc>
            </a:pPr>
            <a:r>
              <a:rPr lang="de-DE" sz="2000"/>
              <a:t>2. Halbjahr 2005 -&gt; 36% aller neu eingeleiteten Strafverfahren </a:t>
            </a:r>
            <a:endParaRPr lang="de-AT" sz="2000"/>
          </a:p>
        </p:txBody>
      </p:sp>
      <p:sp>
        <p:nvSpPr>
          <p:cNvPr id="267269" name="Line 5"/>
          <p:cNvSpPr>
            <a:spLocks noChangeShapeType="1"/>
          </p:cNvSpPr>
          <p:nvPr/>
        </p:nvSpPr>
        <p:spPr bwMode="auto">
          <a:xfrm>
            <a:off x="2773363" y="15573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67270" name="Line 6"/>
          <p:cNvSpPr>
            <a:spLocks noChangeShapeType="1"/>
          </p:cNvSpPr>
          <p:nvPr/>
        </p:nvSpPr>
        <p:spPr bwMode="auto">
          <a:xfrm>
            <a:off x="2773363" y="184467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67271" name="Line 7"/>
          <p:cNvSpPr>
            <a:spLocks noChangeShapeType="1"/>
          </p:cNvSpPr>
          <p:nvPr/>
        </p:nvSpPr>
        <p:spPr bwMode="auto">
          <a:xfrm>
            <a:off x="2773363" y="249237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67272" name="Line 8"/>
          <p:cNvSpPr>
            <a:spLocks noChangeShapeType="1"/>
          </p:cNvSpPr>
          <p:nvPr/>
        </p:nvSpPr>
        <p:spPr bwMode="auto">
          <a:xfrm>
            <a:off x="2773363" y="321310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67273" name="Line 9"/>
          <p:cNvSpPr>
            <a:spLocks noChangeShapeType="1"/>
          </p:cNvSpPr>
          <p:nvPr/>
        </p:nvSpPr>
        <p:spPr bwMode="auto">
          <a:xfrm>
            <a:off x="2773363" y="386080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67274" name="Line 10"/>
          <p:cNvSpPr>
            <a:spLocks noChangeShapeType="1"/>
          </p:cNvSpPr>
          <p:nvPr/>
        </p:nvSpPr>
        <p:spPr bwMode="auto">
          <a:xfrm>
            <a:off x="2773363" y="42211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67275" name="Text Box 11"/>
          <p:cNvSpPr txBox="1">
            <a:spLocks noChangeArrowheads="1"/>
          </p:cNvSpPr>
          <p:nvPr/>
        </p:nvSpPr>
        <p:spPr bwMode="auto">
          <a:xfrm>
            <a:off x="252413" y="4581525"/>
            <a:ext cx="8642350" cy="89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t>Die bislang einzige Einweisung in eine Anstalt für geistig abnorme Rechtsbrecher (§ 21 StGB) auf Grund des § 207b StGB erfolgte wegen homosexueller Kontakte mit einem 16- und einem 17jährigen.</a:t>
            </a:r>
            <a:r>
              <a:rPr lang="de-AT"/>
              <a:t> </a:t>
            </a:r>
          </a:p>
        </p:txBody>
      </p:sp>
      <p:sp>
        <p:nvSpPr>
          <p:cNvPr id="267276" name="Text Box 12"/>
          <p:cNvSpPr txBox="1">
            <a:spLocks noChangeArrowheads="1"/>
          </p:cNvSpPr>
          <p:nvPr/>
        </p:nvSpPr>
        <p:spPr bwMode="auto">
          <a:xfrm>
            <a:off x="0" y="6035675"/>
            <a:ext cx="91440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de-DE" sz="1000"/>
              <a:t>(</a:t>
            </a:r>
            <a:r>
              <a:rPr lang="de-DE" sz="1100"/>
              <a:t>Anfragebeantwortung BM Böhmdorfer vom 3. April 2003, XXII. GP.-NR 91/AB; Anfragebeantwortung BM Böhmdorfer vom 2. September 2003, XXII. GP.-NR 660/AB; Anfragebeantwortung BM Gastinger vom 1. Juli 2004, XXII. GP.-NR 1696/AB; Anfragebeantwortung BM Gastinger vom 6. September 2004, XXII. GP.-NR 2020/AB; Anfragebeantwortung BM Gastinger vom 20. Juli 2005, XXII. GP.-NR 3064/AB; Anfragebeantwortung BM Gastinger vom 23. Jänner 2006, XXII. GP.-NR 3590/AB; Anfragebeantwortung BM Gastinger vom 29. August 2006, XXII. GP.-NR 4442/AB).</a:t>
            </a:r>
            <a:r>
              <a:rPr lang="de-AT" sz="1100"/>
              <a:t> </a:t>
            </a:r>
          </a:p>
        </p:txBody>
      </p:sp>
      <p:sp>
        <p:nvSpPr>
          <p:cNvPr id="267277" name="Rectangle 13"/>
          <p:cNvSpPr>
            <a:spLocks noChangeArrowheads="1"/>
          </p:cNvSpPr>
          <p:nvPr/>
        </p:nvSpPr>
        <p:spPr bwMode="auto">
          <a:xfrm>
            <a:off x="0" y="5805488"/>
            <a:ext cx="9144000" cy="142875"/>
          </a:xfrm>
          <a:prstGeom prst="rect">
            <a:avLst/>
          </a:prstGeom>
          <a:gradFill rotWithShape="1">
            <a:gsLst>
              <a:gs pos="0">
                <a:srgbClr val="7AABF2">
                  <a:alpha val="37000"/>
                </a:srgbClr>
              </a:gs>
              <a:gs pos="100000">
                <a:srgbClr val="7AABF2">
                  <a:gamma/>
                  <a:shade val="61569"/>
                  <a:invGamma/>
                  <a:alpha val="78999"/>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7267"/>
                                        </p:tgtEl>
                                        <p:attrNameLst>
                                          <p:attrName>style.visibility</p:attrName>
                                        </p:attrNameLst>
                                      </p:cBhvr>
                                      <p:to>
                                        <p:strVal val="visible"/>
                                      </p:to>
                                    </p:set>
                                    <p:animEffect transition="in" filter="fade">
                                      <p:cBhvr>
                                        <p:cTn id="7" dur="1000"/>
                                        <p:tgtEl>
                                          <p:spTgt spid="267267"/>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67268">
                                            <p:txEl>
                                              <p:pRg st="0" end="0"/>
                                            </p:txEl>
                                          </p:spTgt>
                                        </p:tgtEl>
                                        <p:attrNameLst>
                                          <p:attrName>style.visibility</p:attrName>
                                        </p:attrNameLst>
                                      </p:cBhvr>
                                      <p:to>
                                        <p:strVal val="visible"/>
                                      </p:to>
                                    </p:set>
                                    <p:animEffect transition="in" filter="fade">
                                      <p:cBhvr>
                                        <p:cTn id="11" dur="1000"/>
                                        <p:tgtEl>
                                          <p:spTgt spid="267268">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67269"/>
                                        </p:tgtEl>
                                        <p:attrNameLst>
                                          <p:attrName>style.visibility</p:attrName>
                                        </p:attrNameLst>
                                      </p:cBhvr>
                                      <p:to>
                                        <p:strVal val="visible"/>
                                      </p:to>
                                    </p:set>
                                    <p:animEffect transition="in" filter="fade">
                                      <p:cBhvr>
                                        <p:cTn id="14" dur="1000"/>
                                        <p:tgtEl>
                                          <p:spTgt spid="267269"/>
                                        </p:tgtEl>
                                      </p:cBhvr>
                                    </p:animEffect>
                                  </p:childTnLst>
                                </p:cTn>
                              </p:par>
                            </p:childTnLst>
                          </p:cTn>
                        </p:par>
                        <p:par>
                          <p:cTn id="15" fill="hold" nodeType="afterGroup">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267268">
                                            <p:txEl>
                                              <p:pRg st="1" end="1"/>
                                            </p:txEl>
                                          </p:spTgt>
                                        </p:tgtEl>
                                        <p:attrNameLst>
                                          <p:attrName>style.visibility</p:attrName>
                                        </p:attrNameLst>
                                      </p:cBhvr>
                                      <p:to>
                                        <p:strVal val="visible"/>
                                      </p:to>
                                    </p:set>
                                    <p:animEffect transition="in" filter="fade">
                                      <p:cBhvr>
                                        <p:cTn id="18" dur="1000"/>
                                        <p:tgtEl>
                                          <p:spTgt spid="267268">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67270"/>
                                        </p:tgtEl>
                                        <p:attrNameLst>
                                          <p:attrName>style.visibility</p:attrName>
                                        </p:attrNameLst>
                                      </p:cBhvr>
                                      <p:to>
                                        <p:strVal val="visible"/>
                                      </p:to>
                                    </p:set>
                                    <p:animEffect transition="in" filter="fade">
                                      <p:cBhvr>
                                        <p:cTn id="21" dur="1000"/>
                                        <p:tgtEl>
                                          <p:spTgt spid="26727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67268">
                                            <p:txEl>
                                              <p:pRg st="2" end="2"/>
                                            </p:txEl>
                                          </p:spTgt>
                                        </p:tgtEl>
                                        <p:attrNameLst>
                                          <p:attrName>style.visibility</p:attrName>
                                        </p:attrNameLst>
                                      </p:cBhvr>
                                      <p:to>
                                        <p:strVal val="visible"/>
                                      </p:to>
                                    </p:set>
                                    <p:animEffect transition="in" filter="fade">
                                      <p:cBhvr>
                                        <p:cTn id="24" dur="1000"/>
                                        <p:tgtEl>
                                          <p:spTgt spid="267268">
                                            <p:txEl>
                                              <p:pRg st="2" end="2"/>
                                            </p:txEl>
                                          </p:spTgt>
                                        </p:tgtEl>
                                      </p:cBhvr>
                                    </p:animEffect>
                                  </p:childTnLst>
                                </p:cTn>
                              </p:par>
                            </p:childTnLst>
                          </p:cTn>
                        </p:par>
                        <p:par>
                          <p:cTn id="25" fill="hold" nodeType="afterGroup">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267268">
                                            <p:txEl>
                                              <p:pRg st="3" end="3"/>
                                            </p:txEl>
                                          </p:spTgt>
                                        </p:tgtEl>
                                        <p:attrNameLst>
                                          <p:attrName>style.visibility</p:attrName>
                                        </p:attrNameLst>
                                      </p:cBhvr>
                                      <p:to>
                                        <p:strVal val="visible"/>
                                      </p:to>
                                    </p:set>
                                    <p:animEffect transition="in" filter="fade">
                                      <p:cBhvr>
                                        <p:cTn id="28" dur="1000"/>
                                        <p:tgtEl>
                                          <p:spTgt spid="267268">
                                            <p:txEl>
                                              <p:pRg st="3" end="3"/>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7271"/>
                                        </p:tgtEl>
                                        <p:attrNameLst>
                                          <p:attrName>style.visibility</p:attrName>
                                        </p:attrNameLst>
                                      </p:cBhvr>
                                      <p:to>
                                        <p:strVal val="visible"/>
                                      </p:to>
                                    </p:set>
                                    <p:animEffect transition="in" filter="fade">
                                      <p:cBhvr>
                                        <p:cTn id="31" dur="1000"/>
                                        <p:tgtEl>
                                          <p:spTgt spid="26727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7268">
                                            <p:txEl>
                                              <p:pRg st="4" end="4"/>
                                            </p:txEl>
                                          </p:spTgt>
                                        </p:tgtEl>
                                        <p:attrNameLst>
                                          <p:attrName>style.visibility</p:attrName>
                                        </p:attrNameLst>
                                      </p:cBhvr>
                                      <p:to>
                                        <p:strVal val="visible"/>
                                      </p:to>
                                    </p:set>
                                    <p:animEffect transition="in" filter="fade">
                                      <p:cBhvr>
                                        <p:cTn id="34" dur="1000"/>
                                        <p:tgtEl>
                                          <p:spTgt spid="267268">
                                            <p:txEl>
                                              <p:pRg st="4" end="4"/>
                                            </p:txEl>
                                          </p:spTgt>
                                        </p:tgtEl>
                                      </p:cBhvr>
                                    </p:animEffect>
                                  </p:childTnLst>
                                </p:cTn>
                              </p:par>
                            </p:childTnLst>
                          </p:cTn>
                        </p:par>
                        <p:par>
                          <p:cTn id="35" fill="hold" nodeType="afterGroup">
                            <p:stCondLst>
                              <p:cond delay="4000"/>
                            </p:stCondLst>
                            <p:childTnLst>
                              <p:par>
                                <p:cTn id="36" presetID="10" presetClass="entr" presetSubtype="0" fill="hold" grpId="0" nodeType="afterEffect">
                                  <p:stCondLst>
                                    <p:cond delay="0"/>
                                  </p:stCondLst>
                                  <p:childTnLst>
                                    <p:set>
                                      <p:cBhvr>
                                        <p:cTn id="37" dur="1" fill="hold">
                                          <p:stCondLst>
                                            <p:cond delay="0"/>
                                          </p:stCondLst>
                                        </p:cTn>
                                        <p:tgtEl>
                                          <p:spTgt spid="267268">
                                            <p:txEl>
                                              <p:pRg st="5" end="5"/>
                                            </p:txEl>
                                          </p:spTgt>
                                        </p:tgtEl>
                                        <p:attrNameLst>
                                          <p:attrName>style.visibility</p:attrName>
                                        </p:attrNameLst>
                                      </p:cBhvr>
                                      <p:to>
                                        <p:strVal val="visible"/>
                                      </p:to>
                                    </p:set>
                                    <p:animEffect transition="in" filter="fade">
                                      <p:cBhvr>
                                        <p:cTn id="38" dur="1000"/>
                                        <p:tgtEl>
                                          <p:spTgt spid="267268">
                                            <p:txEl>
                                              <p:pRg st="5" end="5"/>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67272"/>
                                        </p:tgtEl>
                                        <p:attrNameLst>
                                          <p:attrName>style.visibility</p:attrName>
                                        </p:attrNameLst>
                                      </p:cBhvr>
                                      <p:to>
                                        <p:strVal val="visible"/>
                                      </p:to>
                                    </p:set>
                                    <p:animEffect transition="in" filter="fade">
                                      <p:cBhvr>
                                        <p:cTn id="41" dur="1000"/>
                                        <p:tgtEl>
                                          <p:spTgt spid="26727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67268">
                                            <p:txEl>
                                              <p:pRg st="6" end="6"/>
                                            </p:txEl>
                                          </p:spTgt>
                                        </p:tgtEl>
                                        <p:attrNameLst>
                                          <p:attrName>style.visibility</p:attrName>
                                        </p:attrNameLst>
                                      </p:cBhvr>
                                      <p:to>
                                        <p:strVal val="visible"/>
                                      </p:to>
                                    </p:set>
                                    <p:animEffect transition="in" filter="fade">
                                      <p:cBhvr>
                                        <p:cTn id="44" dur="1000"/>
                                        <p:tgtEl>
                                          <p:spTgt spid="267268">
                                            <p:txEl>
                                              <p:pRg st="6" end="6"/>
                                            </p:txEl>
                                          </p:spTgt>
                                        </p:tgtEl>
                                      </p:cBhvr>
                                    </p:animEffect>
                                  </p:childTnLst>
                                </p:cTn>
                              </p:par>
                            </p:childTnLst>
                          </p:cTn>
                        </p:par>
                        <p:par>
                          <p:cTn id="45" fill="hold" nodeType="afterGroup">
                            <p:stCondLst>
                              <p:cond delay="5000"/>
                            </p:stCondLst>
                            <p:childTnLst>
                              <p:par>
                                <p:cTn id="46" presetID="10" presetClass="entr" presetSubtype="0" fill="hold" grpId="0" nodeType="afterEffect">
                                  <p:stCondLst>
                                    <p:cond delay="0"/>
                                  </p:stCondLst>
                                  <p:childTnLst>
                                    <p:set>
                                      <p:cBhvr>
                                        <p:cTn id="47" dur="1" fill="hold">
                                          <p:stCondLst>
                                            <p:cond delay="0"/>
                                          </p:stCondLst>
                                        </p:cTn>
                                        <p:tgtEl>
                                          <p:spTgt spid="267268">
                                            <p:txEl>
                                              <p:pRg st="7" end="7"/>
                                            </p:txEl>
                                          </p:spTgt>
                                        </p:tgtEl>
                                        <p:attrNameLst>
                                          <p:attrName>style.visibility</p:attrName>
                                        </p:attrNameLst>
                                      </p:cBhvr>
                                      <p:to>
                                        <p:strVal val="visible"/>
                                      </p:to>
                                    </p:set>
                                    <p:animEffect transition="in" filter="fade">
                                      <p:cBhvr>
                                        <p:cTn id="48" dur="1000"/>
                                        <p:tgtEl>
                                          <p:spTgt spid="267268">
                                            <p:txEl>
                                              <p:pRg st="7" end="7"/>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67273"/>
                                        </p:tgtEl>
                                        <p:attrNameLst>
                                          <p:attrName>style.visibility</p:attrName>
                                        </p:attrNameLst>
                                      </p:cBhvr>
                                      <p:to>
                                        <p:strVal val="visible"/>
                                      </p:to>
                                    </p:set>
                                    <p:animEffect transition="in" filter="fade">
                                      <p:cBhvr>
                                        <p:cTn id="51" dur="1000"/>
                                        <p:tgtEl>
                                          <p:spTgt spid="267273"/>
                                        </p:tgtEl>
                                      </p:cBhvr>
                                    </p:animEffect>
                                  </p:childTnLst>
                                </p:cTn>
                              </p:par>
                            </p:childTnLst>
                          </p:cTn>
                        </p:par>
                        <p:par>
                          <p:cTn id="52" fill="hold" nodeType="afterGroup">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67268">
                                            <p:txEl>
                                              <p:pRg st="8" end="8"/>
                                            </p:txEl>
                                          </p:spTgt>
                                        </p:tgtEl>
                                        <p:attrNameLst>
                                          <p:attrName>style.visibility</p:attrName>
                                        </p:attrNameLst>
                                      </p:cBhvr>
                                      <p:to>
                                        <p:strVal val="visible"/>
                                      </p:to>
                                    </p:set>
                                    <p:animEffect transition="in" filter="fade">
                                      <p:cBhvr>
                                        <p:cTn id="55" dur="1000"/>
                                        <p:tgtEl>
                                          <p:spTgt spid="267268">
                                            <p:txEl>
                                              <p:pRg st="8" end="8"/>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67268">
                                            <p:txEl>
                                              <p:pRg st="9" end="9"/>
                                            </p:txEl>
                                          </p:spTgt>
                                        </p:tgtEl>
                                        <p:attrNameLst>
                                          <p:attrName>style.visibility</p:attrName>
                                        </p:attrNameLst>
                                      </p:cBhvr>
                                      <p:to>
                                        <p:strVal val="visible"/>
                                      </p:to>
                                    </p:set>
                                    <p:animEffect transition="in" filter="fade">
                                      <p:cBhvr>
                                        <p:cTn id="60" dur="1000"/>
                                        <p:tgtEl>
                                          <p:spTgt spid="267268">
                                            <p:txEl>
                                              <p:pRg st="9" end="9"/>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67274"/>
                                        </p:tgtEl>
                                        <p:attrNameLst>
                                          <p:attrName>style.visibility</p:attrName>
                                        </p:attrNameLst>
                                      </p:cBhvr>
                                      <p:to>
                                        <p:strVal val="visible"/>
                                      </p:to>
                                    </p:set>
                                    <p:animEffect transition="in" filter="fade">
                                      <p:cBhvr>
                                        <p:cTn id="63" dur="1000"/>
                                        <p:tgtEl>
                                          <p:spTgt spid="267274"/>
                                        </p:tgtEl>
                                      </p:cBhvr>
                                    </p:animEffect>
                                  </p:childTnLst>
                                </p:cTn>
                              </p:par>
                            </p:childTnLst>
                          </p:cTn>
                        </p:par>
                        <p:par>
                          <p:cTn id="64" fill="hold" nodeType="afterGroup">
                            <p:stCondLst>
                              <p:cond delay="1000"/>
                            </p:stCondLst>
                            <p:childTnLst>
                              <p:par>
                                <p:cTn id="65" presetID="10" presetClass="entr" presetSubtype="0" fill="hold" grpId="0" nodeType="afterEffect">
                                  <p:stCondLst>
                                    <p:cond delay="0"/>
                                  </p:stCondLst>
                                  <p:childTnLst>
                                    <p:set>
                                      <p:cBhvr>
                                        <p:cTn id="66" dur="1" fill="hold">
                                          <p:stCondLst>
                                            <p:cond delay="0"/>
                                          </p:stCondLst>
                                        </p:cTn>
                                        <p:tgtEl>
                                          <p:spTgt spid="267275"/>
                                        </p:tgtEl>
                                        <p:attrNameLst>
                                          <p:attrName>style.visibility</p:attrName>
                                        </p:attrNameLst>
                                      </p:cBhvr>
                                      <p:to>
                                        <p:strVal val="visible"/>
                                      </p:to>
                                    </p:set>
                                    <p:animEffect transition="in" filter="fade">
                                      <p:cBhvr>
                                        <p:cTn id="67" dur="1000"/>
                                        <p:tgtEl>
                                          <p:spTgt spid="267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7" grpId="0" animBg="1"/>
      <p:bldP spid="267268" grpId="0" build="p"/>
      <p:bldP spid="267269" grpId="0" animBg="1"/>
      <p:bldP spid="267270" grpId="0" animBg="1"/>
      <p:bldP spid="267271" grpId="0" animBg="1"/>
      <p:bldP spid="267272" grpId="0" animBg="1"/>
      <p:bldP spid="267273" grpId="0" animBg="1"/>
      <p:bldP spid="267274" grpId="0" animBg="1"/>
      <p:bldP spid="26727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3410" name="Group 2"/>
          <p:cNvGrpSpPr>
            <a:grpSpLocks/>
          </p:cNvGrpSpPr>
          <p:nvPr/>
        </p:nvGrpSpPr>
        <p:grpSpPr bwMode="auto">
          <a:xfrm>
            <a:off x="0" y="0"/>
            <a:ext cx="9144000" cy="6858000"/>
            <a:chOff x="0" y="0"/>
            <a:chExt cx="5760" cy="4320"/>
          </a:xfrm>
        </p:grpSpPr>
        <p:sp>
          <p:nvSpPr>
            <p:cNvPr id="273411"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73412"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73413" name="Text Box 5"/>
            <p:cNvSpPr txBox="1">
              <a:spLocks noChangeArrowheads="1"/>
            </p:cNvSpPr>
            <p:nvPr/>
          </p:nvSpPr>
          <p:spPr bwMode="auto">
            <a:xfrm>
              <a:off x="0" y="4089"/>
              <a:ext cx="57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73414" name="Rectangle 6"/>
          <p:cNvSpPr>
            <a:spLocks noGrp="1" noChangeArrowheads="1"/>
          </p:cNvSpPr>
          <p:nvPr>
            <p:ph type="title"/>
          </p:nvPr>
        </p:nvSpPr>
        <p:spPr/>
        <p:txBody>
          <a:bodyPr/>
          <a:lstStyle/>
          <a:p>
            <a:r>
              <a:rPr lang="de-DE" sz="3600" b="1">
                <a:solidFill>
                  <a:srgbClr val="000076"/>
                </a:solidFill>
                <a:effectLst>
                  <a:outerShdw blurRad="38100" dist="38100" dir="2700000" algn="tl">
                    <a:srgbClr val="C0C0C0"/>
                  </a:outerShdw>
                </a:effectLst>
              </a:rPr>
              <a:t>EU-Kinderpornografie-Rahmenbeschluss</a:t>
            </a:r>
            <a:r>
              <a:rPr lang="de-DE" b="1">
                <a:effectLst>
                  <a:outerShdw blurRad="38100" dist="38100" dir="2700000" algn="tl">
                    <a:srgbClr val="C0C0C0"/>
                  </a:outerShdw>
                </a:effectLst>
              </a:rPr>
              <a:t/>
            </a:r>
            <a:br>
              <a:rPr lang="de-DE" b="1">
                <a:effectLst>
                  <a:outerShdw blurRad="38100" dist="38100" dir="2700000" algn="tl">
                    <a:srgbClr val="C0C0C0"/>
                  </a:outerShdw>
                </a:effectLst>
              </a:rPr>
            </a:br>
            <a:r>
              <a:rPr lang="de-DE" sz="1600" b="1"/>
              <a:t>(RB 2004/68/JHA 22.12.2003 zur Bekämpfung der </a:t>
            </a:r>
            <a:br>
              <a:rPr lang="de-DE" sz="1600" b="1"/>
            </a:br>
            <a:r>
              <a:rPr lang="de-DE" sz="1600" b="1"/>
              <a:t>sexuellen Ausbeutung von Kindern und der Kinderpornografie)</a:t>
            </a:r>
            <a:endParaRPr lang="de-DE"/>
          </a:p>
        </p:txBody>
      </p:sp>
      <p:sp>
        <p:nvSpPr>
          <p:cNvPr id="273415" name="Rectangle 7"/>
          <p:cNvSpPr>
            <a:spLocks noGrp="1" noChangeArrowheads="1"/>
          </p:cNvSpPr>
          <p:nvPr>
            <p:ph type="body" idx="1"/>
          </p:nvPr>
        </p:nvSpPr>
        <p:spPr>
          <a:xfrm>
            <a:off x="468313" y="1773238"/>
            <a:ext cx="8229600" cy="4751387"/>
          </a:xfrm>
        </p:spPr>
        <p:txBody>
          <a:bodyPr/>
          <a:lstStyle/>
          <a:p>
            <a:pPr marL="609600" indent="-609600">
              <a:lnSpc>
                <a:spcPct val="80000"/>
              </a:lnSpc>
              <a:buFontTx/>
              <a:buNone/>
            </a:pPr>
            <a:r>
              <a:rPr lang="de-DE" sz="1800" b="1"/>
              <a:t>Der Vorschlag der Europäischen Kommission (2001)</a:t>
            </a:r>
            <a:endParaRPr lang="de-DE" sz="1800"/>
          </a:p>
          <a:p>
            <a:pPr marL="609600" indent="-609600">
              <a:lnSpc>
                <a:spcPct val="80000"/>
              </a:lnSpc>
            </a:pPr>
            <a:r>
              <a:rPr lang="de-DE" sz="1800"/>
              <a:t>„Kind“: jede Person bis 18. Lebensjahr</a:t>
            </a:r>
          </a:p>
          <a:p>
            <a:pPr marL="1371600" lvl="2" indent="-457200">
              <a:lnSpc>
                <a:spcPct val="80000"/>
              </a:lnSpc>
              <a:buFont typeface="Arial" charset="0"/>
              <a:buChar char="→"/>
            </a:pPr>
            <a:r>
              <a:rPr lang="de-DE" sz="1600"/>
              <a:t>keine Differenzierung nach verschiedenen Altersgruppen</a:t>
            </a:r>
          </a:p>
          <a:p>
            <a:pPr marL="1371600" lvl="2" indent="-457200">
              <a:lnSpc>
                <a:spcPct val="80000"/>
              </a:lnSpc>
              <a:buFont typeface="Arial" charset="0"/>
              <a:buChar char="→"/>
            </a:pPr>
            <a:r>
              <a:rPr lang="de-DE" sz="1600"/>
              <a:t>17 ½ jähriger junger Mann grundsätzlich behandelt wie 5jähriges Kind</a:t>
            </a:r>
          </a:p>
          <a:p>
            <a:pPr marL="1371600" lvl="2" indent="-457200">
              <a:lnSpc>
                <a:spcPct val="80000"/>
              </a:lnSpc>
              <a:buFont typeface="Arial" charset="0"/>
              <a:buNone/>
            </a:pPr>
            <a:endParaRPr lang="de-DE" sz="1600"/>
          </a:p>
          <a:p>
            <a:pPr marL="609600" indent="-609600">
              <a:lnSpc>
                <a:spcPct val="80000"/>
              </a:lnSpc>
            </a:pPr>
            <a:r>
              <a:rPr lang="de-DE" sz="1800"/>
              <a:t>„Kinderpornografie“:</a:t>
            </a:r>
          </a:p>
          <a:p>
            <a:pPr marL="1371600" lvl="2" indent="-457200">
              <a:lnSpc>
                <a:spcPct val="80000"/>
              </a:lnSpc>
              <a:buFont typeface="Arial" charset="0"/>
              <a:buChar char="→"/>
            </a:pPr>
            <a:r>
              <a:rPr lang="de-DE" sz="1600"/>
              <a:t>alle bildlichen Darstellungen</a:t>
            </a:r>
          </a:p>
          <a:p>
            <a:pPr marL="1371600" lvl="2" indent="-457200">
              <a:lnSpc>
                <a:spcPct val="80000"/>
              </a:lnSpc>
              <a:buFont typeface="Arial" charset="0"/>
              <a:buChar char="→"/>
            </a:pPr>
            <a:r>
              <a:rPr lang="de-DE" sz="1600"/>
              <a:t>eindeutig sexueller Handlungen </a:t>
            </a:r>
          </a:p>
          <a:p>
            <a:pPr marL="1371600" lvl="2" indent="-457200">
              <a:lnSpc>
                <a:spcPct val="80000"/>
              </a:lnSpc>
              <a:buFont typeface="Arial" charset="0"/>
              <a:buChar char="→"/>
            </a:pPr>
            <a:r>
              <a:rPr lang="de-DE" sz="1600"/>
              <a:t>unter Einbeziehung einer Person unter 18 Jahren</a:t>
            </a:r>
          </a:p>
          <a:p>
            <a:pPr marL="1371600" lvl="2" indent="-457200">
              <a:lnSpc>
                <a:spcPct val="80000"/>
              </a:lnSpc>
              <a:buFont typeface="Arial" charset="0"/>
              <a:buChar char="→"/>
            </a:pPr>
            <a:r>
              <a:rPr lang="de-DE" sz="1600"/>
              <a:t>auch: „aufreizende Zurschaustellung der Genitalien oder der Schamgegend“</a:t>
            </a:r>
          </a:p>
          <a:p>
            <a:pPr marL="1371600" lvl="2" indent="-457200">
              <a:lnSpc>
                <a:spcPct val="80000"/>
              </a:lnSpc>
              <a:buFont typeface="Arial" charset="0"/>
              <a:buNone/>
            </a:pPr>
            <a:endParaRPr lang="de-DE" sz="1600"/>
          </a:p>
          <a:p>
            <a:pPr marL="609600" indent="-609600">
              <a:lnSpc>
                <a:spcPct val="80000"/>
              </a:lnSpc>
            </a:pPr>
            <a:r>
              <a:rPr lang="de-DE" sz="1800"/>
              <a:t>Definition der „Kinderpornografie“</a:t>
            </a:r>
            <a:r>
              <a:rPr lang="de-DE" sz="1600"/>
              <a:t> wortwörtlich aus § 2256 U.S.-Federal Criminal Code: </a:t>
            </a:r>
            <a:r>
              <a:rPr lang="de-DE" sz="1600" i="1"/>
              <a:t>US-Kongress (1994): </a:t>
            </a:r>
            <a:endParaRPr lang="de-DE" sz="1600"/>
          </a:p>
          <a:p>
            <a:pPr marL="1371600" lvl="2" indent="-457200">
              <a:lnSpc>
                <a:spcPct val="80000"/>
              </a:lnSpc>
              <a:buFont typeface="Arial" charset="0"/>
              <a:buChar char="→"/>
            </a:pPr>
            <a:r>
              <a:rPr lang="de-DE" sz="1600"/>
              <a:t>nicht auf Nacktbilder beschränkt</a:t>
            </a:r>
          </a:p>
          <a:p>
            <a:pPr marL="1371600" lvl="2" indent="-457200">
              <a:lnSpc>
                <a:spcPct val="80000"/>
              </a:lnSpc>
              <a:buFont typeface="Arial" charset="0"/>
              <a:buChar char="→"/>
            </a:pPr>
            <a:r>
              <a:rPr lang="de-DE" sz="1600"/>
              <a:t>auch nicht auf Abbildungen mit Erkennbarkeit der Genitalien unter der Kleidung</a:t>
            </a:r>
          </a:p>
          <a:p>
            <a:pPr marL="1371600" lvl="2" indent="-457200">
              <a:lnSpc>
                <a:spcPct val="80000"/>
              </a:lnSpc>
              <a:buFont typeface="Arial" charset="0"/>
              <a:buChar char="→"/>
            </a:pPr>
            <a:r>
              <a:rPr lang="de-DE" sz="1600"/>
              <a:t>Videos: Genitalien oder Schamgegend muss nicht auf Abbildung zu sehen sein, laszives Handeln oder Posieren nicht erforderlich</a:t>
            </a:r>
          </a:p>
          <a:p>
            <a:pPr marL="1371600" lvl="2" indent="-457200">
              <a:lnSpc>
                <a:spcPct val="80000"/>
              </a:lnSpc>
              <a:buFont typeface="Arial" charset="0"/>
              <a:buNone/>
            </a:pPr>
            <a:endParaRPr lang="de-DE" sz="16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3415">
                                            <p:txEl>
                                              <p:pRg st="0" end="0"/>
                                            </p:txEl>
                                          </p:spTgt>
                                        </p:tgtEl>
                                        <p:attrNameLst>
                                          <p:attrName>style.visibility</p:attrName>
                                        </p:attrNameLst>
                                      </p:cBhvr>
                                      <p:to>
                                        <p:strVal val="visible"/>
                                      </p:to>
                                    </p:set>
                                    <p:animEffect transition="in" filter="fade">
                                      <p:cBhvr>
                                        <p:cTn id="7" dur="2000"/>
                                        <p:tgtEl>
                                          <p:spTgt spid="2734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3415">
                                            <p:txEl>
                                              <p:pRg st="1" end="1"/>
                                            </p:txEl>
                                          </p:spTgt>
                                        </p:tgtEl>
                                        <p:attrNameLst>
                                          <p:attrName>style.visibility</p:attrName>
                                        </p:attrNameLst>
                                      </p:cBhvr>
                                      <p:to>
                                        <p:strVal val="visible"/>
                                      </p:to>
                                    </p:set>
                                    <p:animEffect transition="in" filter="fade">
                                      <p:cBhvr>
                                        <p:cTn id="12" dur="2000"/>
                                        <p:tgtEl>
                                          <p:spTgt spid="2734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3415">
                                            <p:txEl>
                                              <p:pRg st="2" end="2"/>
                                            </p:txEl>
                                          </p:spTgt>
                                        </p:tgtEl>
                                        <p:attrNameLst>
                                          <p:attrName>style.visibility</p:attrName>
                                        </p:attrNameLst>
                                      </p:cBhvr>
                                      <p:to>
                                        <p:strVal val="visible"/>
                                      </p:to>
                                    </p:set>
                                    <p:animEffect transition="in" filter="fade">
                                      <p:cBhvr>
                                        <p:cTn id="17" dur="2000"/>
                                        <p:tgtEl>
                                          <p:spTgt spid="2734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3415">
                                            <p:txEl>
                                              <p:pRg st="3" end="3"/>
                                            </p:txEl>
                                          </p:spTgt>
                                        </p:tgtEl>
                                        <p:attrNameLst>
                                          <p:attrName>style.visibility</p:attrName>
                                        </p:attrNameLst>
                                      </p:cBhvr>
                                      <p:to>
                                        <p:strVal val="visible"/>
                                      </p:to>
                                    </p:set>
                                    <p:animEffect transition="in" filter="fade">
                                      <p:cBhvr>
                                        <p:cTn id="22" dur="2000"/>
                                        <p:tgtEl>
                                          <p:spTgt spid="27341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3415">
                                            <p:txEl>
                                              <p:pRg st="5" end="5"/>
                                            </p:txEl>
                                          </p:spTgt>
                                        </p:tgtEl>
                                        <p:attrNameLst>
                                          <p:attrName>style.visibility</p:attrName>
                                        </p:attrNameLst>
                                      </p:cBhvr>
                                      <p:to>
                                        <p:strVal val="visible"/>
                                      </p:to>
                                    </p:set>
                                    <p:animEffect transition="in" filter="fade">
                                      <p:cBhvr>
                                        <p:cTn id="27" dur="2000"/>
                                        <p:tgtEl>
                                          <p:spTgt spid="273415">
                                            <p:txEl>
                                              <p:pRg st="5" end="5"/>
                                            </p:txEl>
                                          </p:spTgt>
                                        </p:tgtEl>
                                      </p:cBhvr>
                                    </p:animEffect>
                                  </p:childTnLst>
                                </p:cTn>
                              </p:par>
                            </p:childTnLst>
                          </p:cTn>
                        </p:par>
                        <p:par>
                          <p:cTn id="28" fill="hold" nodeType="afterGroup">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273415">
                                            <p:txEl>
                                              <p:pRg st="6" end="6"/>
                                            </p:txEl>
                                          </p:spTgt>
                                        </p:tgtEl>
                                        <p:attrNameLst>
                                          <p:attrName>style.visibility</p:attrName>
                                        </p:attrNameLst>
                                      </p:cBhvr>
                                      <p:to>
                                        <p:strVal val="visible"/>
                                      </p:to>
                                    </p:set>
                                    <p:animEffect transition="in" filter="fade">
                                      <p:cBhvr>
                                        <p:cTn id="31" dur="2000"/>
                                        <p:tgtEl>
                                          <p:spTgt spid="273415">
                                            <p:txEl>
                                              <p:pRg st="6" end="6"/>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73415">
                                            <p:txEl>
                                              <p:pRg st="7" end="7"/>
                                            </p:txEl>
                                          </p:spTgt>
                                        </p:tgtEl>
                                        <p:attrNameLst>
                                          <p:attrName>style.visibility</p:attrName>
                                        </p:attrNameLst>
                                      </p:cBhvr>
                                      <p:to>
                                        <p:strVal val="visible"/>
                                      </p:to>
                                    </p:set>
                                    <p:animEffect transition="in" filter="fade">
                                      <p:cBhvr>
                                        <p:cTn id="36" dur="2000"/>
                                        <p:tgtEl>
                                          <p:spTgt spid="273415">
                                            <p:txEl>
                                              <p:pRg st="7" end="7"/>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73415">
                                            <p:txEl>
                                              <p:pRg st="8" end="8"/>
                                            </p:txEl>
                                          </p:spTgt>
                                        </p:tgtEl>
                                        <p:attrNameLst>
                                          <p:attrName>style.visibility</p:attrName>
                                        </p:attrNameLst>
                                      </p:cBhvr>
                                      <p:to>
                                        <p:strVal val="visible"/>
                                      </p:to>
                                    </p:set>
                                    <p:animEffect transition="in" filter="fade">
                                      <p:cBhvr>
                                        <p:cTn id="41" dur="2000"/>
                                        <p:tgtEl>
                                          <p:spTgt spid="273415">
                                            <p:txEl>
                                              <p:pRg st="8" end="8"/>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73415">
                                            <p:txEl>
                                              <p:pRg st="9" end="9"/>
                                            </p:txEl>
                                          </p:spTgt>
                                        </p:tgtEl>
                                        <p:attrNameLst>
                                          <p:attrName>style.visibility</p:attrName>
                                        </p:attrNameLst>
                                      </p:cBhvr>
                                      <p:to>
                                        <p:strVal val="visible"/>
                                      </p:to>
                                    </p:set>
                                    <p:animEffect transition="in" filter="fade">
                                      <p:cBhvr>
                                        <p:cTn id="46" dur="2000"/>
                                        <p:tgtEl>
                                          <p:spTgt spid="273415">
                                            <p:txEl>
                                              <p:pRg st="9" end="9"/>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73415">
                                            <p:txEl>
                                              <p:pRg st="11" end="11"/>
                                            </p:txEl>
                                          </p:spTgt>
                                        </p:tgtEl>
                                        <p:attrNameLst>
                                          <p:attrName>style.visibility</p:attrName>
                                        </p:attrNameLst>
                                      </p:cBhvr>
                                      <p:to>
                                        <p:strVal val="visible"/>
                                      </p:to>
                                    </p:set>
                                    <p:animEffect transition="in" filter="fade">
                                      <p:cBhvr>
                                        <p:cTn id="51" dur="2000"/>
                                        <p:tgtEl>
                                          <p:spTgt spid="273415">
                                            <p:txEl>
                                              <p:pRg st="11" end="11"/>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73415">
                                            <p:txEl>
                                              <p:pRg st="12" end="12"/>
                                            </p:txEl>
                                          </p:spTgt>
                                        </p:tgtEl>
                                        <p:attrNameLst>
                                          <p:attrName>style.visibility</p:attrName>
                                        </p:attrNameLst>
                                      </p:cBhvr>
                                      <p:to>
                                        <p:strVal val="visible"/>
                                      </p:to>
                                    </p:set>
                                    <p:animEffect transition="in" filter="fade">
                                      <p:cBhvr>
                                        <p:cTn id="56" dur="2000"/>
                                        <p:tgtEl>
                                          <p:spTgt spid="273415">
                                            <p:txEl>
                                              <p:pRg st="12" end="12"/>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73415">
                                            <p:txEl>
                                              <p:pRg st="13" end="13"/>
                                            </p:txEl>
                                          </p:spTgt>
                                        </p:tgtEl>
                                        <p:attrNameLst>
                                          <p:attrName>style.visibility</p:attrName>
                                        </p:attrNameLst>
                                      </p:cBhvr>
                                      <p:to>
                                        <p:strVal val="visible"/>
                                      </p:to>
                                    </p:set>
                                    <p:animEffect transition="in" filter="fade">
                                      <p:cBhvr>
                                        <p:cTn id="61" dur="2000"/>
                                        <p:tgtEl>
                                          <p:spTgt spid="273415">
                                            <p:txEl>
                                              <p:pRg st="13" end="13"/>
                                            </p:txEl>
                                          </p:spTgt>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73415">
                                            <p:txEl>
                                              <p:pRg st="14" end="14"/>
                                            </p:txEl>
                                          </p:spTgt>
                                        </p:tgtEl>
                                        <p:attrNameLst>
                                          <p:attrName>style.visibility</p:attrName>
                                        </p:attrNameLst>
                                      </p:cBhvr>
                                      <p:to>
                                        <p:strVal val="visible"/>
                                      </p:to>
                                    </p:set>
                                    <p:animEffect transition="in" filter="fade">
                                      <p:cBhvr>
                                        <p:cTn id="66" dur="2000"/>
                                        <p:tgtEl>
                                          <p:spTgt spid="27341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4434" name="Group 2"/>
          <p:cNvGrpSpPr>
            <a:grpSpLocks/>
          </p:cNvGrpSpPr>
          <p:nvPr/>
        </p:nvGrpSpPr>
        <p:grpSpPr bwMode="auto">
          <a:xfrm>
            <a:off x="0" y="0"/>
            <a:ext cx="9144000" cy="6858000"/>
            <a:chOff x="0" y="0"/>
            <a:chExt cx="5760" cy="4320"/>
          </a:xfrm>
        </p:grpSpPr>
        <p:sp>
          <p:nvSpPr>
            <p:cNvPr id="274435"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74436"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74437" name="Text Box 5"/>
            <p:cNvSpPr txBox="1">
              <a:spLocks noChangeArrowheads="1"/>
            </p:cNvSpPr>
            <p:nvPr/>
          </p:nvSpPr>
          <p:spPr bwMode="auto">
            <a:xfrm>
              <a:off x="0" y="4089"/>
              <a:ext cx="57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74439" name="Rectangle 7"/>
          <p:cNvSpPr>
            <a:spLocks noGrp="1" noChangeArrowheads="1"/>
          </p:cNvSpPr>
          <p:nvPr>
            <p:ph type="body" idx="1"/>
          </p:nvPr>
        </p:nvSpPr>
        <p:spPr>
          <a:xfrm>
            <a:off x="395288" y="1628775"/>
            <a:ext cx="8229600" cy="4535488"/>
          </a:xfrm>
        </p:spPr>
        <p:txBody>
          <a:bodyPr/>
          <a:lstStyle/>
          <a:p>
            <a:pPr marL="609600" indent="-609600">
              <a:lnSpc>
                <a:spcPct val="80000"/>
              </a:lnSpc>
            </a:pPr>
            <a:r>
              <a:rPr lang="de-DE" sz="1800"/>
              <a:t>Auch erfasst:</a:t>
            </a:r>
          </a:p>
          <a:p>
            <a:pPr marL="1371600" lvl="2" indent="-457200">
              <a:lnSpc>
                <a:spcPct val="80000"/>
              </a:lnSpc>
              <a:buFont typeface="Arial" charset="0"/>
              <a:buChar char="→"/>
            </a:pPr>
            <a:r>
              <a:rPr lang="de-DE" sz="1600"/>
              <a:t>fiktive Darstellungen</a:t>
            </a:r>
          </a:p>
          <a:p>
            <a:pPr marL="1371600" lvl="2" indent="-457200">
              <a:lnSpc>
                <a:spcPct val="80000"/>
              </a:lnSpc>
              <a:buFont typeface="Arial" charset="0"/>
              <a:buChar char="→"/>
            </a:pPr>
            <a:r>
              <a:rPr lang="de-DE" sz="1600"/>
              <a:t>Erwachsene, die wie Jugendliche (unter 18) aussehen</a:t>
            </a:r>
          </a:p>
          <a:p>
            <a:pPr marL="1371600" lvl="2" indent="-457200">
              <a:lnSpc>
                <a:spcPct val="80000"/>
              </a:lnSpc>
              <a:buFont typeface="Arial" charset="0"/>
              <a:buChar char="→"/>
            </a:pPr>
            <a:r>
              <a:rPr lang="de-DE" sz="1600"/>
              <a:t>Guter Teil handelsüblicher Standardpornografie unter Kriminalitätsverdacht</a:t>
            </a:r>
          </a:p>
          <a:p>
            <a:pPr marL="1371600" lvl="2" indent="-457200">
              <a:lnSpc>
                <a:spcPct val="80000"/>
              </a:lnSpc>
              <a:buFont typeface="Arial" charset="0"/>
              <a:buChar char="→"/>
            </a:pPr>
            <a:endParaRPr lang="de-DE" sz="1600"/>
          </a:p>
          <a:p>
            <a:pPr marL="609600" indent="-609600">
              <a:lnSpc>
                <a:spcPct val="80000"/>
              </a:lnSpc>
            </a:pPr>
            <a:r>
              <a:rPr lang="de-DE" sz="1600"/>
              <a:t>Übernommene Definition erfasst also potentiell alle denkbaren Arten erotischer Darstellungen von Personen unter 18 Jahren (auch bei voller Bekleidung)</a:t>
            </a:r>
          </a:p>
          <a:p>
            <a:pPr marL="609600" indent="-609600">
              <a:lnSpc>
                <a:spcPct val="80000"/>
              </a:lnSpc>
              <a:buFontTx/>
              <a:buNone/>
            </a:pPr>
            <a:endParaRPr lang="de-DE" sz="1600"/>
          </a:p>
          <a:p>
            <a:pPr marL="609600" indent="-609600">
              <a:lnSpc>
                <a:spcPct val="80000"/>
              </a:lnSpc>
            </a:pPr>
            <a:r>
              <a:rPr lang="de-DE" sz="1800"/>
              <a:t>„Sexuelle Ausbeutung“ </a:t>
            </a:r>
          </a:p>
          <a:p>
            <a:pPr marL="1371600" lvl="2" indent="-457200">
              <a:lnSpc>
                <a:spcPct val="80000"/>
              </a:lnSpc>
              <a:buFont typeface="Arial" charset="0"/>
              <a:buChar char="→"/>
            </a:pPr>
            <a:r>
              <a:rPr lang="de-DE" sz="1600"/>
              <a:t>Kontakte gegen Geld, andere Dinge wirtschaftlichen Werts oder „sonstige“ (nicht-ökonomische) Gegenleistung</a:t>
            </a:r>
          </a:p>
          <a:p>
            <a:pPr marL="1371600" lvl="2" indent="-457200">
              <a:lnSpc>
                <a:spcPct val="80000"/>
              </a:lnSpc>
              <a:buFont typeface="Arial" charset="0"/>
              <a:buChar char="→"/>
            </a:pPr>
            <a:r>
              <a:rPr lang="de-DE" sz="1600"/>
              <a:t>Kontakte unter „Verleitung“ der Person unter 18</a:t>
            </a:r>
          </a:p>
          <a:p>
            <a:pPr marL="1371600" lvl="2" indent="-457200">
              <a:lnSpc>
                <a:spcPct val="80000"/>
              </a:lnSpc>
              <a:buFontTx/>
              <a:buNone/>
            </a:pPr>
            <a:endParaRPr lang="de-DE" sz="1600"/>
          </a:p>
          <a:p>
            <a:pPr marL="609600" indent="-609600">
              <a:lnSpc>
                <a:spcPct val="80000"/>
              </a:lnSpc>
            </a:pPr>
            <a:r>
              <a:rPr lang="de-DE" sz="1800"/>
              <a:t>Jugendliche Täter: </a:t>
            </a:r>
          </a:p>
          <a:p>
            <a:pPr marL="1371600" lvl="2" indent="-457200">
              <a:lnSpc>
                <a:spcPct val="80000"/>
              </a:lnSpc>
              <a:buFont typeface="Arial" charset="0"/>
              <a:buChar char="→"/>
            </a:pPr>
            <a:r>
              <a:rPr lang="de-DE" sz="1600"/>
              <a:t>keine Ausnahmen</a:t>
            </a:r>
          </a:p>
          <a:p>
            <a:pPr marL="1371600" lvl="2" indent="-457200">
              <a:lnSpc>
                <a:spcPct val="80000"/>
              </a:lnSpc>
              <a:buFont typeface="Arial" charset="0"/>
              <a:buChar char="→"/>
            </a:pPr>
            <a:r>
              <a:rPr lang="de-DE" sz="1600"/>
              <a:t>gleiche Strafdrohungen (Mindesthöchststrafen)</a:t>
            </a:r>
          </a:p>
          <a:p>
            <a:pPr marL="1371600" lvl="2" indent="-457200">
              <a:lnSpc>
                <a:spcPct val="80000"/>
              </a:lnSpc>
              <a:buFont typeface="Arial" charset="0"/>
              <a:buChar char="→"/>
            </a:pPr>
            <a:r>
              <a:rPr lang="de-DE" sz="1600"/>
              <a:t>als Opfer mit Kindern, als Täter mit Erwachsenen gleichgesetzt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4439">
                                            <p:txEl>
                                              <p:pRg st="0" end="0"/>
                                            </p:txEl>
                                          </p:spTgt>
                                        </p:tgtEl>
                                        <p:attrNameLst>
                                          <p:attrName>style.visibility</p:attrName>
                                        </p:attrNameLst>
                                      </p:cBhvr>
                                      <p:to>
                                        <p:strVal val="visible"/>
                                      </p:to>
                                    </p:set>
                                    <p:animEffect transition="in" filter="fade">
                                      <p:cBhvr>
                                        <p:cTn id="7" dur="2000"/>
                                        <p:tgtEl>
                                          <p:spTgt spid="274439">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74439">
                                            <p:txEl>
                                              <p:pRg st="1" end="1"/>
                                            </p:txEl>
                                          </p:spTgt>
                                        </p:tgtEl>
                                        <p:attrNameLst>
                                          <p:attrName>style.visibility</p:attrName>
                                        </p:attrNameLst>
                                      </p:cBhvr>
                                      <p:to>
                                        <p:strVal val="visible"/>
                                      </p:to>
                                    </p:set>
                                    <p:animEffect transition="in" filter="fade">
                                      <p:cBhvr>
                                        <p:cTn id="11" dur="2000"/>
                                        <p:tgtEl>
                                          <p:spTgt spid="274439">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74439">
                                            <p:txEl>
                                              <p:pRg st="2" end="2"/>
                                            </p:txEl>
                                          </p:spTgt>
                                        </p:tgtEl>
                                        <p:attrNameLst>
                                          <p:attrName>style.visibility</p:attrName>
                                        </p:attrNameLst>
                                      </p:cBhvr>
                                      <p:to>
                                        <p:strVal val="visible"/>
                                      </p:to>
                                    </p:set>
                                    <p:animEffect transition="in" filter="fade">
                                      <p:cBhvr>
                                        <p:cTn id="16" dur="2000"/>
                                        <p:tgtEl>
                                          <p:spTgt spid="274439">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74439">
                                            <p:txEl>
                                              <p:pRg st="3" end="3"/>
                                            </p:txEl>
                                          </p:spTgt>
                                        </p:tgtEl>
                                        <p:attrNameLst>
                                          <p:attrName>style.visibility</p:attrName>
                                        </p:attrNameLst>
                                      </p:cBhvr>
                                      <p:to>
                                        <p:strVal val="visible"/>
                                      </p:to>
                                    </p:set>
                                    <p:animEffect transition="in" filter="fade">
                                      <p:cBhvr>
                                        <p:cTn id="21" dur="2000"/>
                                        <p:tgtEl>
                                          <p:spTgt spid="274439">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74439">
                                            <p:txEl>
                                              <p:pRg st="5" end="5"/>
                                            </p:txEl>
                                          </p:spTgt>
                                        </p:tgtEl>
                                        <p:attrNameLst>
                                          <p:attrName>style.visibility</p:attrName>
                                        </p:attrNameLst>
                                      </p:cBhvr>
                                      <p:to>
                                        <p:strVal val="visible"/>
                                      </p:to>
                                    </p:set>
                                    <p:animEffect transition="in" filter="fade">
                                      <p:cBhvr>
                                        <p:cTn id="26" dur="2000"/>
                                        <p:tgtEl>
                                          <p:spTgt spid="274439">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74439">
                                            <p:txEl>
                                              <p:pRg st="7" end="7"/>
                                            </p:txEl>
                                          </p:spTgt>
                                        </p:tgtEl>
                                        <p:attrNameLst>
                                          <p:attrName>style.visibility</p:attrName>
                                        </p:attrNameLst>
                                      </p:cBhvr>
                                      <p:to>
                                        <p:strVal val="visible"/>
                                      </p:to>
                                    </p:set>
                                    <p:animEffect transition="in" filter="fade">
                                      <p:cBhvr>
                                        <p:cTn id="31" dur="2000"/>
                                        <p:tgtEl>
                                          <p:spTgt spid="274439">
                                            <p:txEl>
                                              <p:pRg st="7" end="7"/>
                                            </p:txEl>
                                          </p:spTgt>
                                        </p:tgtEl>
                                      </p:cBhvr>
                                    </p:animEffect>
                                  </p:childTnLst>
                                </p:cTn>
                              </p:par>
                            </p:childTnLst>
                          </p:cTn>
                        </p:par>
                        <p:par>
                          <p:cTn id="32" fill="hold" nodeType="afterGroup">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274439">
                                            <p:txEl>
                                              <p:pRg st="8" end="8"/>
                                            </p:txEl>
                                          </p:spTgt>
                                        </p:tgtEl>
                                        <p:attrNameLst>
                                          <p:attrName>style.visibility</p:attrName>
                                        </p:attrNameLst>
                                      </p:cBhvr>
                                      <p:to>
                                        <p:strVal val="visible"/>
                                      </p:to>
                                    </p:set>
                                    <p:animEffect transition="in" filter="fade">
                                      <p:cBhvr>
                                        <p:cTn id="35" dur="2000"/>
                                        <p:tgtEl>
                                          <p:spTgt spid="274439">
                                            <p:txEl>
                                              <p:pRg st="8" end="8"/>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74439">
                                            <p:txEl>
                                              <p:pRg st="9" end="9"/>
                                            </p:txEl>
                                          </p:spTgt>
                                        </p:tgtEl>
                                        <p:attrNameLst>
                                          <p:attrName>style.visibility</p:attrName>
                                        </p:attrNameLst>
                                      </p:cBhvr>
                                      <p:to>
                                        <p:strVal val="visible"/>
                                      </p:to>
                                    </p:set>
                                    <p:animEffect transition="in" filter="fade">
                                      <p:cBhvr>
                                        <p:cTn id="40" dur="2000"/>
                                        <p:tgtEl>
                                          <p:spTgt spid="274439">
                                            <p:txEl>
                                              <p:pRg st="9" end="9"/>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74439">
                                            <p:txEl>
                                              <p:pRg st="11" end="11"/>
                                            </p:txEl>
                                          </p:spTgt>
                                        </p:tgtEl>
                                        <p:attrNameLst>
                                          <p:attrName>style.visibility</p:attrName>
                                        </p:attrNameLst>
                                      </p:cBhvr>
                                      <p:to>
                                        <p:strVal val="visible"/>
                                      </p:to>
                                    </p:set>
                                    <p:animEffect transition="in" filter="fade">
                                      <p:cBhvr>
                                        <p:cTn id="45" dur="2000"/>
                                        <p:tgtEl>
                                          <p:spTgt spid="274439">
                                            <p:txEl>
                                              <p:pRg st="11" end="11"/>
                                            </p:txEl>
                                          </p:spTgt>
                                        </p:tgtEl>
                                      </p:cBhvr>
                                    </p:animEffect>
                                  </p:childTnLst>
                                </p:cTn>
                              </p:par>
                            </p:childTnLst>
                          </p:cTn>
                        </p:par>
                        <p:par>
                          <p:cTn id="46" fill="hold" nodeType="afterGroup">
                            <p:stCondLst>
                              <p:cond delay="2000"/>
                            </p:stCondLst>
                            <p:childTnLst>
                              <p:par>
                                <p:cTn id="47" presetID="10" presetClass="entr" presetSubtype="0" fill="hold" grpId="0" nodeType="afterEffect">
                                  <p:stCondLst>
                                    <p:cond delay="0"/>
                                  </p:stCondLst>
                                  <p:childTnLst>
                                    <p:set>
                                      <p:cBhvr>
                                        <p:cTn id="48" dur="1" fill="hold">
                                          <p:stCondLst>
                                            <p:cond delay="0"/>
                                          </p:stCondLst>
                                        </p:cTn>
                                        <p:tgtEl>
                                          <p:spTgt spid="274439">
                                            <p:txEl>
                                              <p:pRg st="12" end="12"/>
                                            </p:txEl>
                                          </p:spTgt>
                                        </p:tgtEl>
                                        <p:attrNameLst>
                                          <p:attrName>style.visibility</p:attrName>
                                        </p:attrNameLst>
                                      </p:cBhvr>
                                      <p:to>
                                        <p:strVal val="visible"/>
                                      </p:to>
                                    </p:set>
                                    <p:animEffect transition="in" filter="fade">
                                      <p:cBhvr>
                                        <p:cTn id="49" dur="2000"/>
                                        <p:tgtEl>
                                          <p:spTgt spid="274439">
                                            <p:txEl>
                                              <p:pRg st="12" end="12"/>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74439">
                                            <p:txEl>
                                              <p:pRg st="13" end="13"/>
                                            </p:txEl>
                                          </p:spTgt>
                                        </p:tgtEl>
                                        <p:attrNameLst>
                                          <p:attrName>style.visibility</p:attrName>
                                        </p:attrNameLst>
                                      </p:cBhvr>
                                      <p:to>
                                        <p:strVal val="visible"/>
                                      </p:to>
                                    </p:set>
                                    <p:animEffect transition="in" filter="fade">
                                      <p:cBhvr>
                                        <p:cTn id="54" dur="2000"/>
                                        <p:tgtEl>
                                          <p:spTgt spid="274439">
                                            <p:txEl>
                                              <p:pRg st="13" end="13"/>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74439">
                                            <p:txEl>
                                              <p:pRg st="14" end="14"/>
                                            </p:txEl>
                                          </p:spTgt>
                                        </p:tgtEl>
                                        <p:attrNameLst>
                                          <p:attrName>style.visibility</p:attrName>
                                        </p:attrNameLst>
                                      </p:cBhvr>
                                      <p:to>
                                        <p:strVal val="visible"/>
                                      </p:to>
                                    </p:set>
                                    <p:animEffect transition="in" filter="fade">
                                      <p:cBhvr>
                                        <p:cTn id="59" dur="2000"/>
                                        <p:tgtEl>
                                          <p:spTgt spid="274439">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9"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5458" name="Group 2"/>
          <p:cNvGrpSpPr>
            <a:grpSpLocks/>
          </p:cNvGrpSpPr>
          <p:nvPr/>
        </p:nvGrpSpPr>
        <p:grpSpPr bwMode="auto">
          <a:xfrm>
            <a:off x="0" y="0"/>
            <a:ext cx="9144000" cy="6858000"/>
            <a:chOff x="0" y="0"/>
            <a:chExt cx="5760" cy="4320"/>
          </a:xfrm>
        </p:grpSpPr>
        <p:sp>
          <p:nvSpPr>
            <p:cNvPr id="275459"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75460"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75461" name="Text Box 5"/>
            <p:cNvSpPr txBox="1">
              <a:spLocks noChangeArrowheads="1"/>
            </p:cNvSpPr>
            <p:nvPr/>
          </p:nvSpPr>
          <p:spPr bwMode="auto">
            <a:xfrm>
              <a:off x="0" y="4089"/>
              <a:ext cx="57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75463" name="Rectangle 7"/>
          <p:cNvSpPr>
            <a:spLocks noGrp="1" noChangeArrowheads="1"/>
          </p:cNvSpPr>
          <p:nvPr>
            <p:ph type="body" idx="1"/>
          </p:nvPr>
        </p:nvSpPr>
        <p:spPr>
          <a:xfrm>
            <a:off x="395288" y="692150"/>
            <a:ext cx="8229600" cy="5545138"/>
          </a:xfrm>
        </p:spPr>
        <p:txBody>
          <a:bodyPr/>
          <a:lstStyle/>
          <a:p>
            <a:pPr marL="609600" indent="-609600">
              <a:lnSpc>
                <a:spcPct val="80000"/>
              </a:lnSpc>
            </a:pPr>
            <a:r>
              <a:rPr lang="de-DE" sz="2800"/>
              <a:t>Verpflichtung zur Kriminalisierung von</a:t>
            </a:r>
          </a:p>
          <a:p>
            <a:pPr marL="609600" indent="-609600">
              <a:lnSpc>
                <a:spcPct val="80000"/>
              </a:lnSpc>
            </a:pPr>
            <a:endParaRPr lang="de-DE" sz="2800"/>
          </a:p>
          <a:p>
            <a:pPr marL="1371600" lvl="2" indent="-457200">
              <a:lnSpc>
                <a:spcPct val="80000"/>
              </a:lnSpc>
              <a:buFont typeface="Arial" charset="0"/>
              <a:buChar char="→"/>
            </a:pPr>
            <a:r>
              <a:rPr lang="de-DE" sz="2000"/>
              <a:t>15jährigem, der Foto seiner gleichaltrigen Freundin im knappen Bikini schiesst, das die „Schamgegend“ (wenn auch nicht die Genitalien) erkennen lässt und in „aufreizender“ Pose</a:t>
            </a:r>
          </a:p>
          <a:p>
            <a:pPr marL="1371600" lvl="2" indent="-457200">
              <a:lnSpc>
                <a:spcPct val="80000"/>
              </a:lnSpc>
              <a:buFont typeface="Arial" charset="0"/>
              <a:buChar char="→"/>
            </a:pPr>
            <a:endParaRPr lang="de-DE" sz="2000"/>
          </a:p>
          <a:p>
            <a:pPr marL="1371600" lvl="2" indent="-457200">
              <a:lnSpc>
                <a:spcPct val="80000"/>
              </a:lnSpc>
              <a:buFont typeface="Arial" charset="0"/>
              <a:buChar char="→"/>
            </a:pPr>
            <a:r>
              <a:rPr lang="de-DE" sz="2000"/>
              <a:t>14jährigem, der im Privaten eine nackte junge Schönheit in „aufreizenden“ Posen zeichnet</a:t>
            </a:r>
          </a:p>
          <a:p>
            <a:pPr marL="1371600" lvl="2" indent="-457200">
              <a:lnSpc>
                <a:spcPct val="80000"/>
              </a:lnSpc>
              <a:buFont typeface="Arial" charset="0"/>
              <a:buChar char="→"/>
            </a:pPr>
            <a:endParaRPr lang="de-DE" sz="2000"/>
          </a:p>
          <a:p>
            <a:pPr marL="1371600" lvl="2" indent="-457200">
              <a:lnSpc>
                <a:spcPct val="80000"/>
              </a:lnSpc>
              <a:buFont typeface="Arial" charset="0"/>
              <a:buChar char="→"/>
            </a:pPr>
            <a:r>
              <a:rPr lang="de-DE" sz="2000"/>
              <a:t>17jährigen, die intime Bilder von sich austauschen oder einander über Webcams betrachten und dabei ihre „Schamgegend (oder gar Genitalien) „aufreizend“ entblössen („Webcam-Sex“)  </a:t>
            </a:r>
          </a:p>
          <a:p>
            <a:pPr marL="1371600" lvl="2" indent="-457200">
              <a:lnSpc>
                <a:spcPct val="80000"/>
              </a:lnSpc>
              <a:buFont typeface="Arial" charset="0"/>
              <a:buChar char="→"/>
            </a:pPr>
            <a:endParaRPr lang="de-DE" sz="2000"/>
          </a:p>
          <a:p>
            <a:pPr marL="1371600" lvl="2" indent="-457200">
              <a:lnSpc>
                <a:spcPct val="80000"/>
              </a:lnSpc>
              <a:buFont typeface="Arial" charset="0"/>
              <a:buChar char="→"/>
            </a:pPr>
            <a:r>
              <a:rPr lang="de-DE" sz="2000"/>
              <a:t>Jugendlichen, die Inititiative zu Sex mit anderen Jugendlichen ergreifen oder (immaterielle) Vorteile (Liebe, Zuneigung?) für intime Kontakte gewähren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5463">
                                            <p:txEl>
                                              <p:pRg st="0" end="0"/>
                                            </p:txEl>
                                          </p:spTgt>
                                        </p:tgtEl>
                                        <p:attrNameLst>
                                          <p:attrName>style.visibility</p:attrName>
                                        </p:attrNameLst>
                                      </p:cBhvr>
                                      <p:to>
                                        <p:strVal val="visible"/>
                                      </p:to>
                                    </p:set>
                                    <p:animEffect transition="in" filter="fade">
                                      <p:cBhvr>
                                        <p:cTn id="7" dur="2000"/>
                                        <p:tgtEl>
                                          <p:spTgt spid="2754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5463">
                                            <p:txEl>
                                              <p:pRg st="2" end="2"/>
                                            </p:txEl>
                                          </p:spTgt>
                                        </p:tgtEl>
                                        <p:attrNameLst>
                                          <p:attrName>style.visibility</p:attrName>
                                        </p:attrNameLst>
                                      </p:cBhvr>
                                      <p:to>
                                        <p:strVal val="visible"/>
                                      </p:to>
                                    </p:set>
                                    <p:animEffect transition="in" filter="fade">
                                      <p:cBhvr>
                                        <p:cTn id="12" dur="2000"/>
                                        <p:tgtEl>
                                          <p:spTgt spid="27546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5463">
                                            <p:txEl>
                                              <p:pRg st="4" end="4"/>
                                            </p:txEl>
                                          </p:spTgt>
                                        </p:tgtEl>
                                        <p:attrNameLst>
                                          <p:attrName>style.visibility</p:attrName>
                                        </p:attrNameLst>
                                      </p:cBhvr>
                                      <p:to>
                                        <p:strVal val="visible"/>
                                      </p:to>
                                    </p:set>
                                    <p:animEffect transition="in" filter="fade">
                                      <p:cBhvr>
                                        <p:cTn id="17" dur="2000"/>
                                        <p:tgtEl>
                                          <p:spTgt spid="27546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5463">
                                            <p:txEl>
                                              <p:pRg st="6" end="6"/>
                                            </p:txEl>
                                          </p:spTgt>
                                        </p:tgtEl>
                                        <p:attrNameLst>
                                          <p:attrName>style.visibility</p:attrName>
                                        </p:attrNameLst>
                                      </p:cBhvr>
                                      <p:to>
                                        <p:strVal val="visible"/>
                                      </p:to>
                                    </p:set>
                                    <p:animEffect transition="in" filter="fade">
                                      <p:cBhvr>
                                        <p:cTn id="22" dur="2000"/>
                                        <p:tgtEl>
                                          <p:spTgt spid="275463">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5463">
                                            <p:txEl>
                                              <p:pRg st="8" end="8"/>
                                            </p:txEl>
                                          </p:spTgt>
                                        </p:tgtEl>
                                        <p:attrNameLst>
                                          <p:attrName>style.visibility</p:attrName>
                                        </p:attrNameLst>
                                      </p:cBhvr>
                                      <p:to>
                                        <p:strVal val="visible"/>
                                      </p:to>
                                    </p:set>
                                    <p:animEffect transition="in" filter="fade">
                                      <p:cBhvr>
                                        <p:cTn id="27" dur="2000"/>
                                        <p:tgtEl>
                                          <p:spTgt spid="27546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6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482" name="Group 2"/>
          <p:cNvGrpSpPr>
            <a:grpSpLocks/>
          </p:cNvGrpSpPr>
          <p:nvPr/>
        </p:nvGrpSpPr>
        <p:grpSpPr bwMode="auto">
          <a:xfrm>
            <a:off x="0" y="0"/>
            <a:ext cx="9144000" cy="6858000"/>
            <a:chOff x="0" y="0"/>
            <a:chExt cx="5760" cy="4320"/>
          </a:xfrm>
        </p:grpSpPr>
        <p:sp>
          <p:nvSpPr>
            <p:cNvPr id="276483"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76484"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76485" name="Text Box 5"/>
            <p:cNvSpPr txBox="1">
              <a:spLocks noChangeArrowheads="1"/>
            </p:cNvSpPr>
            <p:nvPr/>
          </p:nvSpPr>
          <p:spPr bwMode="auto">
            <a:xfrm>
              <a:off x="0" y="4089"/>
              <a:ext cx="57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76486" name="Rectangle 6"/>
          <p:cNvSpPr>
            <a:spLocks noGrp="1" noChangeArrowheads="1"/>
          </p:cNvSpPr>
          <p:nvPr>
            <p:ph type="title"/>
          </p:nvPr>
        </p:nvSpPr>
        <p:spPr>
          <a:xfrm>
            <a:off x="457200" y="274638"/>
            <a:ext cx="8229600" cy="922337"/>
          </a:xfrm>
        </p:spPr>
        <p:txBody>
          <a:bodyPr/>
          <a:lstStyle/>
          <a:p>
            <a:r>
              <a:rPr lang="de-DE" sz="3600" b="1">
                <a:solidFill>
                  <a:srgbClr val="000076"/>
                </a:solidFill>
                <a:effectLst>
                  <a:outerShdw blurRad="38100" dist="38100" dir="2700000" algn="tl">
                    <a:srgbClr val="C0C0C0"/>
                  </a:outerShdw>
                </a:effectLst>
              </a:rPr>
              <a:t>Die Kritik</a:t>
            </a:r>
          </a:p>
        </p:txBody>
      </p:sp>
      <p:sp>
        <p:nvSpPr>
          <p:cNvPr id="276487" name="Rectangle 7"/>
          <p:cNvSpPr>
            <a:spLocks noGrp="1" noChangeArrowheads="1"/>
          </p:cNvSpPr>
          <p:nvPr>
            <p:ph type="body" idx="1"/>
          </p:nvPr>
        </p:nvSpPr>
        <p:spPr>
          <a:xfrm>
            <a:off x="395288" y="1628775"/>
            <a:ext cx="8229600" cy="4210050"/>
          </a:xfrm>
        </p:spPr>
        <p:txBody>
          <a:bodyPr/>
          <a:lstStyle/>
          <a:p>
            <a:pPr>
              <a:lnSpc>
                <a:spcPct val="80000"/>
              </a:lnSpc>
              <a:buFontTx/>
              <a:buNone/>
            </a:pPr>
            <a:r>
              <a:rPr lang="de-DE" sz="2000" b="1">
                <a:effectLst>
                  <a:outerShdw blurRad="38100" dist="38100" dir="2700000" algn="tl">
                    <a:srgbClr val="C0C0C0"/>
                  </a:outerShdw>
                </a:effectLst>
              </a:rPr>
              <a:t>Heftige Kritik</a:t>
            </a:r>
            <a:r>
              <a:rPr lang="de-DE" sz="2000" b="1" i="1">
                <a:effectLst>
                  <a:outerShdw blurRad="38100" dist="38100" dir="2700000" algn="tl">
                    <a:srgbClr val="C0C0C0"/>
                  </a:outerShdw>
                </a:effectLst>
              </a:rPr>
              <a:t>: </a:t>
            </a:r>
          </a:p>
          <a:p>
            <a:pPr>
              <a:lnSpc>
                <a:spcPct val="80000"/>
              </a:lnSpc>
              <a:buFontTx/>
              <a:buNone/>
            </a:pPr>
            <a:r>
              <a:rPr lang="de-DE" sz="1800" i="1">
                <a:effectLst>
                  <a:outerShdw blurRad="38100" dist="38100" dir="2700000" algn="tl">
                    <a:srgbClr val="C0C0C0"/>
                  </a:outerShdw>
                </a:effectLst>
              </a:rPr>
              <a:t>-&gt; World Association for Sexual Health (WAS)</a:t>
            </a:r>
          </a:p>
          <a:p>
            <a:pPr>
              <a:lnSpc>
                <a:spcPct val="80000"/>
              </a:lnSpc>
              <a:buFontTx/>
              <a:buNone/>
            </a:pPr>
            <a:r>
              <a:rPr lang="de-DE" sz="1800" i="1">
                <a:effectLst>
                  <a:outerShdw blurRad="38100" dist="38100" dir="2700000" algn="tl">
                    <a:srgbClr val="C0C0C0"/>
                  </a:outerShdw>
                </a:effectLst>
              </a:rPr>
              <a:t>-&gt; Öst. Gesellschaft für Sexualforschung (ÖGS)</a:t>
            </a:r>
          </a:p>
          <a:p>
            <a:pPr>
              <a:lnSpc>
                <a:spcPct val="80000"/>
              </a:lnSpc>
              <a:buFontTx/>
              <a:buNone/>
            </a:pPr>
            <a:r>
              <a:rPr lang="de-DE" sz="1800" i="1">
                <a:effectLst>
                  <a:outerShdw blurRad="38100" dist="38100" dir="2700000" algn="tl">
                    <a:srgbClr val="C0C0C0"/>
                  </a:outerShdw>
                </a:effectLst>
              </a:rPr>
              <a:t>-&gt; Deutsche Gesellschaft für Sozialwissenschaftliche Sexualforschung (DGSS)</a:t>
            </a:r>
          </a:p>
          <a:p>
            <a:pPr>
              <a:lnSpc>
                <a:spcPct val="80000"/>
              </a:lnSpc>
              <a:buFontTx/>
              <a:buNone/>
            </a:pPr>
            <a:r>
              <a:rPr lang="de-DE" sz="1800" i="1">
                <a:effectLst>
                  <a:outerShdw blurRad="38100" dist="38100" dir="2700000" algn="tl">
                    <a:srgbClr val="C0C0C0"/>
                  </a:outerShdw>
                </a:effectLst>
              </a:rPr>
              <a:t>-&gt; Deutsche Gesellschaft für Sexualforschung (DGfS)</a:t>
            </a:r>
            <a:r>
              <a:rPr lang="de-DE" sz="1800">
                <a:effectLst>
                  <a:outerShdw blurRad="38100" dist="38100" dir="2700000" algn="tl">
                    <a:srgbClr val="C0C0C0"/>
                  </a:outerShdw>
                </a:effectLst>
              </a:rPr>
              <a:t> </a:t>
            </a:r>
          </a:p>
          <a:p>
            <a:pPr>
              <a:lnSpc>
                <a:spcPct val="80000"/>
              </a:lnSpc>
              <a:buFontTx/>
              <a:buNone/>
            </a:pPr>
            <a:r>
              <a:rPr lang="de-DE" sz="1800">
                <a:effectLst>
                  <a:outerShdw blurRad="38100" dist="38100" dir="2700000" algn="tl">
                    <a:srgbClr val="C0C0C0"/>
                  </a:outerShdw>
                </a:effectLst>
              </a:rPr>
              <a:t>     („moralischer Kolonialismus“)</a:t>
            </a:r>
          </a:p>
          <a:p>
            <a:pPr>
              <a:lnSpc>
                <a:spcPct val="80000"/>
              </a:lnSpc>
              <a:buFontTx/>
              <a:buNone/>
            </a:pPr>
            <a:r>
              <a:rPr lang="de-DE" sz="1800" i="1">
                <a:effectLst>
                  <a:outerShdw blurRad="38100" dist="38100" dir="2700000" algn="tl">
                    <a:srgbClr val="C0C0C0"/>
                  </a:outerShdw>
                </a:effectLst>
              </a:rPr>
              <a:t>-&gt; Deutsche Gesellschaft für Sexualwissenschaft (GSW)</a:t>
            </a:r>
          </a:p>
          <a:p>
            <a:pPr>
              <a:lnSpc>
                <a:spcPct val="80000"/>
              </a:lnSpc>
              <a:buFontTx/>
              <a:buNone/>
            </a:pPr>
            <a:r>
              <a:rPr lang="de-DE" sz="1800" i="1">
                <a:effectLst>
                  <a:outerShdw blurRad="38100" dist="38100" dir="2700000" algn="tl">
                    <a:srgbClr val="C0C0C0"/>
                  </a:outerShdw>
                </a:effectLst>
              </a:rPr>
              <a:t>-&gt; Europäische Region der International Lesbian and Gay Association (ILGA)</a:t>
            </a:r>
          </a:p>
          <a:p>
            <a:pPr>
              <a:lnSpc>
                <a:spcPct val="80000"/>
              </a:lnSpc>
              <a:buFontTx/>
              <a:buNone/>
            </a:pPr>
            <a:r>
              <a:rPr lang="de-DE" sz="1800" i="1">
                <a:effectLst>
                  <a:outerShdw blurRad="38100" dist="38100" dir="2700000" algn="tl">
                    <a:srgbClr val="C0C0C0"/>
                  </a:outerShdw>
                </a:effectLst>
              </a:rPr>
              <a:t>-&gt; Lesben- und Schwulenverband Deutschlands (LSVD)</a:t>
            </a:r>
            <a:r>
              <a:rPr lang="de-DE" sz="1800">
                <a:effectLst>
                  <a:outerShdw blurRad="38100" dist="38100" dir="2700000" algn="tl">
                    <a:srgbClr val="C0C0C0"/>
                  </a:outerShdw>
                </a:effectLst>
              </a:rPr>
              <a:t/>
            </a:r>
            <a:br>
              <a:rPr lang="de-DE" sz="1800">
                <a:effectLst>
                  <a:outerShdw blurRad="38100" dist="38100" dir="2700000" algn="tl">
                    <a:srgbClr val="C0C0C0"/>
                  </a:outerShdw>
                </a:effectLst>
              </a:rPr>
            </a:br>
            <a:endParaRPr lang="de-DE" sz="1800">
              <a:effectLst>
                <a:outerShdw blurRad="38100" dist="38100" dir="2700000" algn="tl">
                  <a:srgbClr val="C0C0C0"/>
                </a:outerShdw>
              </a:effectLst>
            </a:endParaRPr>
          </a:p>
          <a:p>
            <a:pPr>
              <a:lnSpc>
                <a:spcPct val="80000"/>
              </a:lnSpc>
              <a:buFontTx/>
              <a:buNone/>
            </a:pPr>
            <a:r>
              <a:rPr lang="de-DE" sz="2000" b="1">
                <a:effectLst>
                  <a:outerShdw blurRad="38100" dist="38100" dir="2700000" algn="tl">
                    <a:srgbClr val="C0C0C0"/>
                  </a:outerShdw>
                </a:effectLst>
              </a:rPr>
              <a:t>Anhörung im Nationalrat (2003) und im Bundestag (2008):</a:t>
            </a:r>
          </a:p>
          <a:p>
            <a:pPr>
              <a:lnSpc>
                <a:spcPct val="80000"/>
              </a:lnSpc>
              <a:buFontTx/>
              <a:buNone/>
            </a:pPr>
            <a:r>
              <a:rPr lang="de-DE" sz="1800">
                <a:effectLst>
                  <a:outerShdw blurRad="38100" dist="38100" dir="2700000" algn="tl">
                    <a:srgbClr val="C0C0C0"/>
                  </a:outerShdw>
                </a:effectLst>
              </a:rPr>
              <a:t>	einhellige Ablehnung durch die gehörten Sachverständigen (Rechtswissenschaft, Kinder- und Jugendpsychiatrie, Psychotherapie, sexuelle Ausbeutung von Kindern)</a:t>
            </a:r>
            <a:r>
              <a:rPr lang="de-DE" sz="1800" b="1">
                <a:effectLst>
                  <a:outerShdw blurRad="38100" dist="38100" dir="2700000" algn="tl">
                    <a:srgbClr val="C0C0C0"/>
                  </a:outerShdw>
                </a:effectLst>
              </a:rPr>
              <a:t/>
            </a:r>
            <a:br>
              <a:rPr lang="de-DE" sz="1800" b="1">
                <a:effectLst>
                  <a:outerShdw blurRad="38100" dist="38100" dir="2700000" algn="tl">
                    <a:srgbClr val="C0C0C0"/>
                  </a:outerShdw>
                </a:effectLst>
              </a:rPr>
            </a:br>
            <a:endParaRPr lang="de-DE" sz="1800" b="1">
              <a:effectLst>
                <a:outerShdw blurRad="38100" dist="38100" dir="2700000" algn="tl">
                  <a:srgbClr val="C0C0C0"/>
                </a:outerShdw>
              </a:effectLs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6487">
                                            <p:txEl>
                                              <p:pRg st="0" end="0"/>
                                            </p:txEl>
                                          </p:spTgt>
                                        </p:tgtEl>
                                        <p:attrNameLst>
                                          <p:attrName>style.visibility</p:attrName>
                                        </p:attrNameLst>
                                      </p:cBhvr>
                                      <p:to>
                                        <p:strVal val="visible"/>
                                      </p:to>
                                    </p:set>
                                    <p:animEffect transition="in" filter="fade">
                                      <p:cBhvr>
                                        <p:cTn id="7" dur="2000"/>
                                        <p:tgtEl>
                                          <p:spTgt spid="276487">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76487">
                                            <p:txEl>
                                              <p:pRg st="1" end="1"/>
                                            </p:txEl>
                                          </p:spTgt>
                                        </p:tgtEl>
                                        <p:attrNameLst>
                                          <p:attrName>style.visibility</p:attrName>
                                        </p:attrNameLst>
                                      </p:cBhvr>
                                      <p:to>
                                        <p:strVal val="visible"/>
                                      </p:to>
                                    </p:set>
                                    <p:animEffect transition="in" filter="fade">
                                      <p:cBhvr>
                                        <p:cTn id="11" dur="2000"/>
                                        <p:tgtEl>
                                          <p:spTgt spid="276487">
                                            <p:txEl>
                                              <p:pRg st="1" end="1"/>
                                            </p:txEl>
                                          </p:spTgt>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276487">
                                            <p:txEl>
                                              <p:pRg st="2" end="2"/>
                                            </p:txEl>
                                          </p:spTgt>
                                        </p:tgtEl>
                                        <p:attrNameLst>
                                          <p:attrName>style.visibility</p:attrName>
                                        </p:attrNameLst>
                                      </p:cBhvr>
                                      <p:to>
                                        <p:strVal val="visible"/>
                                      </p:to>
                                    </p:set>
                                    <p:animEffect transition="in" filter="fade">
                                      <p:cBhvr>
                                        <p:cTn id="15" dur="2000"/>
                                        <p:tgtEl>
                                          <p:spTgt spid="276487">
                                            <p:txEl>
                                              <p:pRg st="2" end="2"/>
                                            </p:txEl>
                                          </p:spTgt>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276487">
                                            <p:txEl>
                                              <p:pRg st="3" end="3"/>
                                            </p:txEl>
                                          </p:spTgt>
                                        </p:tgtEl>
                                        <p:attrNameLst>
                                          <p:attrName>style.visibility</p:attrName>
                                        </p:attrNameLst>
                                      </p:cBhvr>
                                      <p:to>
                                        <p:strVal val="visible"/>
                                      </p:to>
                                    </p:set>
                                    <p:animEffect transition="in" filter="fade">
                                      <p:cBhvr>
                                        <p:cTn id="19" dur="2000"/>
                                        <p:tgtEl>
                                          <p:spTgt spid="276487">
                                            <p:txEl>
                                              <p:pRg st="3" end="3"/>
                                            </p:txEl>
                                          </p:spTgt>
                                        </p:tgtEl>
                                      </p:cBhvr>
                                    </p:animEffect>
                                  </p:childTnLst>
                                </p:cTn>
                              </p:par>
                            </p:childTnLst>
                          </p:cTn>
                        </p:par>
                        <p:par>
                          <p:cTn id="20" fill="hold" nodeType="afterGroup">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276487">
                                            <p:txEl>
                                              <p:pRg st="4" end="4"/>
                                            </p:txEl>
                                          </p:spTgt>
                                        </p:tgtEl>
                                        <p:attrNameLst>
                                          <p:attrName>style.visibility</p:attrName>
                                        </p:attrNameLst>
                                      </p:cBhvr>
                                      <p:to>
                                        <p:strVal val="visible"/>
                                      </p:to>
                                    </p:set>
                                    <p:animEffect transition="in" filter="fade">
                                      <p:cBhvr>
                                        <p:cTn id="23" dur="2000"/>
                                        <p:tgtEl>
                                          <p:spTgt spid="276487">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76487">
                                            <p:txEl>
                                              <p:pRg st="5" end="5"/>
                                            </p:txEl>
                                          </p:spTgt>
                                        </p:tgtEl>
                                        <p:attrNameLst>
                                          <p:attrName>style.visibility</p:attrName>
                                        </p:attrNameLst>
                                      </p:cBhvr>
                                      <p:to>
                                        <p:strVal val="visible"/>
                                      </p:to>
                                    </p:set>
                                    <p:animEffect transition="in" filter="fade">
                                      <p:cBhvr>
                                        <p:cTn id="26" dur="2000"/>
                                        <p:tgtEl>
                                          <p:spTgt spid="276487">
                                            <p:txEl>
                                              <p:pRg st="5" end="5"/>
                                            </p:txEl>
                                          </p:spTgt>
                                        </p:tgtEl>
                                      </p:cBhvr>
                                    </p:animEffect>
                                  </p:childTnLst>
                                </p:cTn>
                              </p:par>
                            </p:childTnLst>
                          </p:cTn>
                        </p:par>
                        <p:par>
                          <p:cTn id="27" fill="hold" nodeType="afterGroup">
                            <p:stCondLst>
                              <p:cond delay="10000"/>
                            </p:stCondLst>
                            <p:childTnLst>
                              <p:par>
                                <p:cTn id="28" presetID="10" presetClass="entr" presetSubtype="0" fill="hold" grpId="0" nodeType="afterEffect">
                                  <p:stCondLst>
                                    <p:cond delay="0"/>
                                  </p:stCondLst>
                                  <p:childTnLst>
                                    <p:set>
                                      <p:cBhvr>
                                        <p:cTn id="29" dur="1" fill="hold">
                                          <p:stCondLst>
                                            <p:cond delay="0"/>
                                          </p:stCondLst>
                                        </p:cTn>
                                        <p:tgtEl>
                                          <p:spTgt spid="276487">
                                            <p:txEl>
                                              <p:pRg st="6" end="6"/>
                                            </p:txEl>
                                          </p:spTgt>
                                        </p:tgtEl>
                                        <p:attrNameLst>
                                          <p:attrName>style.visibility</p:attrName>
                                        </p:attrNameLst>
                                      </p:cBhvr>
                                      <p:to>
                                        <p:strVal val="visible"/>
                                      </p:to>
                                    </p:set>
                                    <p:animEffect transition="in" filter="fade">
                                      <p:cBhvr>
                                        <p:cTn id="30" dur="2000"/>
                                        <p:tgtEl>
                                          <p:spTgt spid="276487">
                                            <p:txEl>
                                              <p:pRg st="6" end="6"/>
                                            </p:txEl>
                                          </p:spTgt>
                                        </p:tgtEl>
                                      </p:cBhvr>
                                    </p:animEffect>
                                  </p:childTnLst>
                                </p:cTn>
                              </p:par>
                            </p:childTnLst>
                          </p:cTn>
                        </p:par>
                        <p:par>
                          <p:cTn id="31" fill="hold" nodeType="afterGroup">
                            <p:stCondLst>
                              <p:cond delay="12000"/>
                            </p:stCondLst>
                            <p:childTnLst>
                              <p:par>
                                <p:cTn id="32" presetID="10" presetClass="entr" presetSubtype="0" fill="hold" grpId="0" nodeType="afterEffect">
                                  <p:stCondLst>
                                    <p:cond delay="0"/>
                                  </p:stCondLst>
                                  <p:childTnLst>
                                    <p:set>
                                      <p:cBhvr>
                                        <p:cTn id="33" dur="1" fill="hold">
                                          <p:stCondLst>
                                            <p:cond delay="0"/>
                                          </p:stCondLst>
                                        </p:cTn>
                                        <p:tgtEl>
                                          <p:spTgt spid="276487">
                                            <p:txEl>
                                              <p:pRg st="7" end="7"/>
                                            </p:txEl>
                                          </p:spTgt>
                                        </p:tgtEl>
                                        <p:attrNameLst>
                                          <p:attrName>style.visibility</p:attrName>
                                        </p:attrNameLst>
                                      </p:cBhvr>
                                      <p:to>
                                        <p:strVal val="visible"/>
                                      </p:to>
                                    </p:set>
                                    <p:animEffect transition="in" filter="fade">
                                      <p:cBhvr>
                                        <p:cTn id="34" dur="2000"/>
                                        <p:tgtEl>
                                          <p:spTgt spid="276487">
                                            <p:txEl>
                                              <p:pRg st="7" end="7"/>
                                            </p:txEl>
                                          </p:spTgt>
                                        </p:tgtEl>
                                      </p:cBhvr>
                                    </p:animEffect>
                                  </p:childTnLst>
                                </p:cTn>
                              </p:par>
                            </p:childTnLst>
                          </p:cTn>
                        </p:par>
                        <p:par>
                          <p:cTn id="35" fill="hold" nodeType="afterGroup">
                            <p:stCondLst>
                              <p:cond delay="14000"/>
                            </p:stCondLst>
                            <p:childTnLst>
                              <p:par>
                                <p:cTn id="36" presetID="10" presetClass="entr" presetSubtype="0" fill="hold" grpId="0" nodeType="afterEffect">
                                  <p:stCondLst>
                                    <p:cond delay="0"/>
                                  </p:stCondLst>
                                  <p:childTnLst>
                                    <p:set>
                                      <p:cBhvr>
                                        <p:cTn id="37" dur="1" fill="hold">
                                          <p:stCondLst>
                                            <p:cond delay="0"/>
                                          </p:stCondLst>
                                        </p:cTn>
                                        <p:tgtEl>
                                          <p:spTgt spid="276487">
                                            <p:txEl>
                                              <p:pRg st="8" end="8"/>
                                            </p:txEl>
                                          </p:spTgt>
                                        </p:tgtEl>
                                        <p:attrNameLst>
                                          <p:attrName>style.visibility</p:attrName>
                                        </p:attrNameLst>
                                      </p:cBhvr>
                                      <p:to>
                                        <p:strVal val="visible"/>
                                      </p:to>
                                    </p:set>
                                    <p:animEffect transition="in" filter="fade">
                                      <p:cBhvr>
                                        <p:cTn id="38" dur="2000"/>
                                        <p:tgtEl>
                                          <p:spTgt spid="276487">
                                            <p:txEl>
                                              <p:pRg st="8" end="8"/>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76487">
                                            <p:txEl>
                                              <p:pRg st="9" end="9"/>
                                            </p:txEl>
                                          </p:spTgt>
                                        </p:tgtEl>
                                        <p:attrNameLst>
                                          <p:attrName>style.visibility</p:attrName>
                                        </p:attrNameLst>
                                      </p:cBhvr>
                                      <p:to>
                                        <p:strVal val="visible"/>
                                      </p:to>
                                    </p:set>
                                    <p:animEffect transition="in" filter="fade">
                                      <p:cBhvr>
                                        <p:cTn id="43" dur="2000"/>
                                        <p:tgtEl>
                                          <p:spTgt spid="276487">
                                            <p:txEl>
                                              <p:pRg st="9" end="9"/>
                                            </p:txEl>
                                          </p:spTgt>
                                        </p:tgtEl>
                                      </p:cBhvr>
                                    </p:animEffect>
                                  </p:childTnLst>
                                </p:cTn>
                              </p:par>
                            </p:childTnLst>
                          </p:cTn>
                        </p:par>
                        <p:par>
                          <p:cTn id="44" fill="hold" nodeType="afterGroup">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276487">
                                            <p:txEl>
                                              <p:pRg st="10" end="10"/>
                                            </p:txEl>
                                          </p:spTgt>
                                        </p:tgtEl>
                                        <p:attrNameLst>
                                          <p:attrName>style.visibility</p:attrName>
                                        </p:attrNameLst>
                                      </p:cBhvr>
                                      <p:to>
                                        <p:strVal val="visible"/>
                                      </p:to>
                                    </p:set>
                                    <p:animEffect transition="in" filter="fade">
                                      <p:cBhvr>
                                        <p:cTn id="47" dur="2000"/>
                                        <p:tgtEl>
                                          <p:spTgt spid="27648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7"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7506" name="Group 2"/>
          <p:cNvGrpSpPr>
            <a:grpSpLocks/>
          </p:cNvGrpSpPr>
          <p:nvPr/>
        </p:nvGrpSpPr>
        <p:grpSpPr bwMode="auto">
          <a:xfrm>
            <a:off x="0" y="0"/>
            <a:ext cx="9144000" cy="6858000"/>
            <a:chOff x="0" y="0"/>
            <a:chExt cx="5760" cy="4320"/>
          </a:xfrm>
        </p:grpSpPr>
        <p:sp>
          <p:nvSpPr>
            <p:cNvPr id="277507"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77508"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77509" name="Text Box 5"/>
            <p:cNvSpPr txBox="1">
              <a:spLocks noChangeArrowheads="1"/>
            </p:cNvSpPr>
            <p:nvPr/>
          </p:nvSpPr>
          <p:spPr bwMode="auto">
            <a:xfrm>
              <a:off x="0" y="4089"/>
              <a:ext cx="57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77510" name="Rectangle 6"/>
          <p:cNvSpPr>
            <a:spLocks noGrp="1" noChangeArrowheads="1"/>
          </p:cNvSpPr>
          <p:nvPr>
            <p:ph type="body" idx="1"/>
          </p:nvPr>
        </p:nvSpPr>
        <p:spPr>
          <a:xfrm>
            <a:off x="468313" y="1052513"/>
            <a:ext cx="8229600" cy="5473700"/>
          </a:xfrm>
        </p:spPr>
        <p:txBody>
          <a:bodyPr/>
          <a:lstStyle/>
          <a:p>
            <a:pPr>
              <a:lnSpc>
                <a:spcPct val="80000"/>
              </a:lnSpc>
            </a:pPr>
            <a:r>
              <a:rPr lang="de-DE" b="1">
                <a:effectLst>
                  <a:outerShdw blurRad="38100" dist="38100" dir="2700000" algn="tl">
                    <a:srgbClr val="C0C0C0"/>
                  </a:outerShdw>
                </a:effectLst>
              </a:rPr>
              <a:t>Kritikpunkte:</a:t>
            </a:r>
            <a:endParaRPr lang="de-DE">
              <a:effectLst>
                <a:outerShdw blurRad="38100" dist="38100" dir="2700000" algn="tl">
                  <a:srgbClr val="C0C0C0"/>
                </a:outerShdw>
              </a:effectLst>
            </a:endParaRPr>
          </a:p>
          <a:p>
            <a:pPr lvl="2">
              <a:lnSpc>
                <a:spcPct val="80000"/>
              </a:lnSpc>
              <a:buFont typeface="Arial" charset="0"/>
              <a:buChar char="→"/>
            </a:pPr>
            <a:r>
              <a:rPr lang="de-DE" sz="1800">
                <a:effectLst>
                  <a:outerShdw blurRad="38100" dist="38100" dir="2700000" algn="tl">
                    <a:srgbClr val="C0C0C0"/>
                  </a:outerShdw>
                </a:effectLst>
              </a:rPr>
              <a:t>„Verleitung“</a:t>
            </a:r>
          </a:p>
          <a:p>
            <a:pPr lvl="2">
              <a:lnSpc>
                <a:spcPct val="80000"/>
              </a:lnSpc>
              <a:buFont typeface="Arial" charset="0"/>
              <a:buChar char="→"/>
            </a:pPr>
            <a:r>
              <a:rPr lang="de-DE" sz="1800">
                <a:effectLst>
                  <a:outerShdw blurRad="38100" dist="38100" dir="2700000" algn="tl">
                    <a:srgbClr val="C0C0C0"/>
                  </a:outerShdw>
                </a:effectLst>
              </a:rPr>
              <a:t>„nichtökonomische“ Vorteile </a:t>
            </a:r>
          </a:p>
          <a:p>
            <a:pPr lvl="2">
              <a:lnSpc>
                <a:spcPct val="80000"/>
              </a:lnSpc>
              <a:buFont typeface="Arial" charset="0"/>
              <a:buChar char="→"/>
            </a:pPr>
            <a:r>
              <a:rPr lang="de-DE" sz="1800">
                <a:effectLst>
                  <a:outerShdw blurRad="38100" dist="38100" dir="2700000" algn="tl">
                    <a:srgbClr val="C0C0C0"/>
                  </a:outerShdw>
                </a:effectLst>
              </a:rPr>
              <a:t>„Entgelt“ (Vermögensvorteil) erfasst </a:t>
            </a:r>
            <a:r>
              <a:rPr lang="de-DE" sz="1800" i="1">
                <a:effectLst>
                  <a:outerShdw blurRad="38100" dist="38100" dir="2700000" algn="tl">
                    <a:srgbClr val="C0C0C0"/>
                  </a:outerShdw>
                </a:effectLst>
              </a:rPr>
              <a:t>nicht nur Prostitution</a:t>
            </a:r>
            <a:r>
              <a:rPr lang="de-DE" sz="1800">
                <a:effectLst>
                  <a:outerShdw blurRad="38100" dist="38100" dir="2700000" algn="tl">
                    <a:srgbClr val="C0C0C0"/>
                  </a:outerShdw>
                </a:effectLst>
              </a:rPr>
              <a:t>, sondern auch Kinobesuch oder Abendessen</a:t>
            </a:r>
          </a:p>
          <a:p>
            <a:pPr lvl="2">
              <a:lnSpc>
                <a:spcPct val="80000"/>
              </a:lnSpc>
              <a:buFont typeface="Arial" charset="0"/>
              <a:buChar char="→"/>
            </a:pPr>
            <a:r>
              <a:rPr lang="de-DE" sz="1800">
                <a:effectLst>
                  <a:outerShdw blurRad="38100" dist="38100" dir="2700000" algn="tl">
                    <a:srgbClr val="C0C0C0"/>
                  </a:outerShdw>
                </a:effectLst>
              </a:rPr>
              <a:t>Kriminalstrafrechtliche Ermittlungen (Kausalität von Vorteilen?) mehr Schaden als Nutzen, Kriminalitätsverdacht</a:t>
            </a:r>
          </a:p>
          <a:p>
            <a:pPr lvl="2">
              <a:lnSpc>
                <a:spcPct val="80000"/>
              </a:lnSpc>
              <a:buFont typeface="Arial" charset="0"/>
              <a:buChar char="→"/>
            </a:pPr>
            <a:r>
              <a:rPr lang="de-DE" sz="1800">
                <a:effectLst>
                  <a:outerShdw blurRad="38100" dist="38100" dir="2700000" algn="tl">
                    <a:srgbClr val="C0C0C0"/>
                  </a:outerShdw>
                </a:effectLst>
              </a:rPr>
              <a:t>Kriminalisierung der Jugendprostitution: Behinderung der </a:t>
            </a:r>
            <a:r>
              <a:rPr lang="de-DE" sz="1800" i="1">
                <a:effectLst>
                  <a:outerShdw blurRad="38100" dist="38100" dir="2700000" algn="tl">
                    <a:srgbClr val="C0C0C0"/>
                  </a:outerShdw>
                </a:effectLst>
              </a:rPr>
              <a:t>nachgehenden, niederschwelligen Sozialarbeit</a:t>
            </a:r>
            <a:endParaRPr lang="de-DE" sz="1800">
              <a:effectLst>
                <a:outerShdw blurRad="38100" dist="38100" dir="2700000" algn="tl">
                  <a:srgbClr val="C0C0C0"/>
                </a:outerShdw>
              </a:effectLst>
            </a:endParaRPr>
          </a:p>
          <a:p>
            <a:pPr lvl="2">
              <a:lnSpc>
                <a:spcPct val="80000"/>
              </a:lnSpc>
              <a:buFont typeface="Arial" charset="0"/>
              <a:buChar char="→"/>
            </a:pPr>
            <a:r>
              <a:rPr lang="de-DE" sz="1800">
                <a:effectLst>
                  <a:outerShdw blurRad="38100" dist="38100" dir="2700000" algn="tl">
                    <a:srgbClr val="C0C0C0"/>
                  </a:outerShdw>
                </a:effectLst>
              </a:rPr>
              <a:t>„Jugendpornografie“: stellt keinen Missbrauch dar sondern </a:t>
            </a:r>
            <a:r>
              <a:rPr lang="de-DE" sz="1800" i="1">
                <a:effectLst>
                  <a:outerShdw blurRad="38100" dist="38100" dir="2700000" algn="tl">
                    <a:srgbClr val="C0C0C0"/>
                  </a:outerShdw>
                </a:effectLst>
              </a:rPr>
              <a:t>legale (sogar grundrechtlich geschützte) Kontakte</a:t>
            </a:r>
          </a:p>
          <a:p>
            <a:pPr lvl="2">
              <a:lnSpc>
                <a:spcPct val="80000"/>
              </a:lnSpc>
              <a:buFont typeface="Arial" charset="0"/>
              <a:buChar char="→"/>
            </a:pPr>
            <a:r>
              <a:rPr lang="de-DE" sz="1800" i="1">
                <a:effectLst>
                  <a:outerShdw blurRad="38100" dist="38100" dir="2700000" algn="tl">
                    <a:srgbClr val="C0C0C0"/>
                  </a:outerShdw>
                </a:effectLst>
              </a:rPr>
              <a:t>Ehemündigkeit 16</a:t>
            </a:r>
            <a:r>
              <a:rPr lang="de-DE" sz="1800">
                <a:effectLst>
                  <a:outerShdw blurRad="38100" dist="38100" dir="2700000" algn="tl">
                    <a:srgbClr val="C0C0C0"/>
                  </a:outerShdw>
                </a:effectLst>
              </a:rPr>
              <a:t> (§ 1303 Abs. 2 BGB): sogar Strafbarkeit des Besitzes eine „aufreizenden“ („pornografischen“) Bildes des Ehepartners  </a:t>
            </a:r>
          </a:p>
          <a:p>
            <a:pPr lvl="2">
              <a:lnSpc>
                <a:spcPct val="80000"/>
              </a:lnSpc>
              <a:buFont typeface="Arial" charset="0"/>
              <a:buChar char="→"/>
            </a:pPr>
            <a:r>
              <a:rPr lang="de-DE" sz="1800">
                <a:effectLst>
                  <a:outerShdw blurRad="38100" dist="38100" dir="2700000" algn="tl">
                    <a:srgbClr val="C0C0C0"/>
                  </a:outerShdw>
                </a:effectLst>
              </a:rPr>
              <a:t>Strafbarkeit des Erwerbes oder Besitzes von „aufreizenden“ („pornografischen“) Bildern  </a:t>
            </a:r>
            <a:r>
              <a:rPr lang="de-DE" sz="1800" i="1">
                <a:effectLst>
                  <a:outerShdw blurRad="38100" dist="38100" dir="2700000" algn="tl">
                    <a:srgbClr val="C0C0C0"/>
                  </a:outerShdw>
                </a:effectLst>
              </a:rPr>
              <a:t>einer vollentwickelten 17jährigen Frau oder eines vollentwickelten 17jährigen Mannes</a:t>
            </a:r>
            <a:r>
              <a:rPr lang="de-DE" sz="1800">
                <a:effectLst>
                  <a:outerShdw blurRad="38100" dist="38100" dir="2700000" algn="tl">
                    <a:srgbClr val="C0C0C0"/>
                  </a:outerShdw>
                </a:effectLst>
              </a:rPr>
              <a:t> (in A und in einigen dt. Bundesländern wahlberechtigt) nicht nachvollziehbar</a:t>
            </a:r>
          </a:p>
          <a:p>
            <a:pPr lvl="2">
              <a:lnSpc>
                <a:spcPct val="80000"/>
              </a:lnSpc>
              <a:buFont typeface="Arial" charset="0"/>
              <a:buChar char="→"/>
            </a:pPr>
            <a:r>
              <a:rPr lang="de-DE" sz="1800">
                <a:effectLst>
                  <a:outerShdw blurRad="38100" dist="38100" dir="2700000" algn="tl">
                    <a:srgbClr val="C0C0C0"/>
                  </a:outerShdw>
                </a:effectLst>
              </a:rPr>
              <a:t>Vorschreibung von Straftatbeständen mit Rahmenbeschlüssen </a:t>
            </a:r>
            <a:r>
              <a:rPr lang="de-DE" sz="1800" i="1">
                <a:effectLst>
                  <a:outerShdw blurRad="38100" dist="38100" dir="2700000" algn="tl">
                    <a:srgbClr val="C0C0C0"/>
                  </a:outerShdw>
                </a:effectLst>
              </a:rPr>
              <a:t>nur bei organisierter Kriminalität</a:t>
            </a:r>
            <a:r>
              <a:rPr lang="de-DE" sz="1800">
                <a:effectLst>
                  <a:outerShdw blurRad="38100" dist="38100" dir="2700000" algn="tl">
                    <a:srgbClr val="C0C0C0"/>
                  </a:outerShdw>
                </a:effectLst>
              </a:rPr>
              <a:t> zulässig (Art. 29 dritter Gedankenstrich iVm Art. 31 Abs. 1 lit. e EU) </a:t>
            </a:r>
          </a:p>
        </p:txBody>
      </p:sp>
      <p:sp>
        <p:nvSpPr>
          <p:cNvPr id="277511" name="Rectangle 7"/>
          <p:cNvSpPr>
            <a:spLocks noGrp="1" noChangeArrowheads="1"/>
          </p:cNvSpPr>
          <p:nvPr>
            <p:ph type="title"/>
          </p:nvPr>
        </p:nvSpPr>
        <p:spPr>
          <a:xfrm>
            <a:off x="457200" y="274638"/>
            <a:ext cx="8229600" cy="922337"/>
          </a:xfrm>
          <a:ln/>
        </p:spPr>
        <p:txBody>
          <a:bodyPr/>
          <a:lstStyle/>
          <a:p>
            <a:endParaRPr lang="de-DE" sz="3600" b="1">
              <a:solidFill>
                <a:srgbClr val="000076"/>
              </a:solidFill>
              <a:effectLst>
                <a:outerShdw blurRad="38100" dist="38100" dir="2700000" algn="tl">
                  <a:srgbClr val="C0C0C0"/>
                </a:outerShdw>
              </a:effectLs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7510">
                                            <p:txEl>
                                              <p:pRg st="0" end="0"/>
                                            </p:txEl>
                                          </p:spTgt>
                                        </p:tgtEl>
                                        <p:attrNameLst>
                                          <p:attrName>style.visibility</p:attrName>
                                        </p:attrNameLst>
                                      </p:cBhvr>
                                      <p:to>
                                        <p:strVal val="visible"/>
                                      </p:to>
                                    </p:set>
                                    <p:animEffect transition="in" filter="fade">
                                      <p:cBhvr>
                                        <p:cTn id="7" dur="2000"/>
                                        <p:tgtEl>
                                          <p:spTgt spid="277510">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77510">
                                            <p:txEl>
                                              <p:pRg st="1" end="1"/>
                                            </p:txEl>
                                          </p:spTgt>
                                        </p:tgtEl>
                                        <p:attrNameLst>
                                          <p:attrName>style.visibility</p:attrName>
                                        </p:attrNameLst>
                                      </p:cBhvr>
                                      <p:to>
                                        <p:strVal val="visible"/>
                                      </p:to>
                                    </p:set>
                                    <p:animEffect transition="in" filter="fade">
                                      <p:cBhvr>
                                        <p:cTn id="11" dur="2000"/>
                                        <p:tgtEl>
                                          <p:spTgt spid="277510">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77510">
                                            <p:txEl>
                                              <p:pRg st="2" end="2"/>
                                            </p:txEl>
                                          </p:spTgt>
                                        </p:tgtEl>
                                        <p:attrNameLst>
                                          <p:attrName>style.visibility</p:attrName>
                                        </p:attrNameLst>
                                      </p:cBhvr>
                                      <p:to>
                                        <p:strVal val="visible"/>
                                      </p:to>
                                    </p:set>
                                    <p:animEffect transition="in" filter="fade">
                                      <p:cBhvr>
                                        <p:cTn id="16" dur="2000"/>
                                        <p:tgtEl>
                                          <p:spTgt spid="277510">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77510">
                                            <p:txEl>
                                              <p:pRg st="3" end="3"/>
                                            </p:txEl>
                                          </p:spTgt>
                                        </p:tgtEl>
                                        <p:attrNameLst>
                                          <p:attrName>style.visibility</p:attrName>
                                        </p:attrNameLst>
                                      </p:cBhvr>
                                      <p:to>
                                        <p:strVal val="visible"/>
                                      </p:to>
                                    </p:set>
                                    <p:animEffect transition="in" filter="fade">
                                      <p:cBhvr>
                                        <p:cTn id="21" dur="2000"/>
                                        <p:tgtEl>
                                          <p:spTgt spid="277510">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77510">
                                            <p:txEl>
                                              <p:pRg st="4" end="4"/>
                                            </p:txEl>
                                          </p:spTgt>
                                        </p:tgtEl>
                                        <p:attrNameLst>
                                          <p:attrName>style.visibility</p:attrName>
                                        </p:attrNameLst>
                                      </p:cBhvr>
                                      <p:to>
                                        <p:strVal val="visible"/>
                                      </p:to>
                                    </p:set>
                                    <p:animEffect transition="in" filter="fade">
                                      <p:cBhvr>
                                        <p:cTn id="26" dur="2000"/>
                                        <p:tgtEl>
                                          <p:spTgt spid="277510">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77510">
                                            <p:txEl>
                                              <p:pRg st="5" end="5"/>
                                            </p:txEl>
                                          </p:spTgt>
                                        </p:tgtEl>
                                        <p:attrNameLst>
                                          <p:attrName>style.visibility</p:attrName>
                                        </p:attrNameLst>
                                      </p:cBhvr>
                                      <p:to>
                                        <p:strVal val="visible"/>
                                      </p:to>
                                    </p:set>
                                    <p:animEffect transition="in" filter="fade">
                                      <p:cBhvr>
                                        <p:cTn id="31" dur="2000"/>
                                        <p:tgtEl>
                                          <p:spTgt spid="277510">
                                            <p:txEl>
                                              <p:pRg st="5" end="5"/>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77510">
                                            <p:txEl>
                                              <p:pRg st="6" end="6"/>
                                            </p:txEl>
                                          </p:spTgt>
                                        </p:tgtEl>
                                        <p:attrNameLst>
                                          <p:attrName>style.visibility</p:attrName>
                                        </p:attrNameLst>
                                      </p:cBhvr>
                                      <p:to>
                                        <p:strVal val="visible"/>
                                      </p:to>
                                    </p:set>
                                    <p:animEffect transition="in" filter="fade">
                                      <p:cBhvr>
                                        <p:cTn id="36" dur="2000"/>
                                        <p:tgtEl>
                                          <p:spTgt spid="277510">
                                            <p:txEl>
                                              <p:pRg st="6" end="6"/>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77510">
                                            <p:txEl>
                                              <p:pRg st="7" end="7"/>
                                            </p:txEl>
                                          </p:spTgt>
                                        </p:tgtEl>
                                        <p:attrNameLst>
                                          <p:attrName>style.visibility</p:attrName>
                                        </p:attrNameLst>
                                      </p:cBhvr>
                                      <p:to>
                                        <p:strVal val="visible"/>
                                      </p:to>
                                    </p:set>
                                    <p:animEffect transition="in" filter="fade">
                                      <p:cBhvr>
                                        <p:cTn id="41" dur="2000"/>
                                        <p:tgtEl>
                                          <p:spTgt spid="277510">
                                            <p:txEl>
                                              <p:pRg st="7" end="7"/>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77510">
                                            <p:txEl>
                                              <p:pRg st="8" end="8"/>
                                            </p:txEl>
                                          </p:spTgt>
                                        </p:tgtEl>
                                        <p:attrNameLst>
                                          <p:attrName>style.visibility</p:attrName>
                                        </p:attrNameLst>
                                      </p:cBhvr>
                                      <p:to>
                                        <p:strVal val="visible"/>
                                      </p:to>
                                    </p:set>
                                    <p:animEffect transition="in" filter="fade">
                                      <p:cBhvr>
                                        <p:cTn id="46" dur="2000"/>
                                        <p:tgtEl>
                                          <p:spTgt spid="277510">
                                            <p:txEl>
                                              <p:pRg st="8" end="8"/>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77510">
                                            <p:txEl>
                                              <p:pRg st="9" end="9"/>
                                            </p:txEl>
                                          </p:spTgt>
                                        </p:tgtEl>
                                        <p:attrNameLst>
                                          <p:attrName>style.visibility</p:attrName>
                                        </p:attrNameLst>
                                      </p:cBhvr>
                                      <p:to>
                                        <p:strVal val="visible"/>
                                      </p:to>
                                    </p:set>
                                    <p:animEffect transition="in" filter="fade">
                                      <p:cBhvr>
                                        <p:cTn id="51" dur="2000"/>
                                        <p:tgtEl>
                                          <p:spTgt spid="2775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10"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8530" name="Group 2"/>
          <p:cNvGrpSpPr>
            <a:grpSpLocks/>
          </p:cNvGrpSpPr>
          <p:nvPr/>
        </p:nvGrpSpPr>
        <p:grpSpPr bwMode="auto">
          <a:xfrm>
            <a:off x="0" y="0"/>
            <a:ext cx="9144000" cy="6858000"/>
            <a:chOff x="0" y="0"/>
            <a:chExt cx="5760" cy="4320"/>
          </a:xfrm>
        </p:grpSpPr>
        <p:sp>
          <p:nvSpPr>
            <p:cNvPr id="278531"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78532"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78533" name="Text Box 5"/>
            <p:cNvSpPr txBox="1">
              <a:spLocks noChangeArrowheads="1"/>
            </p:cNvSpPr>
            <p:nvPr/>
          </p:nvSpPr>
          <p:spPr bwMode="auto">
            <a:xfrm>
              <a:off x="0" y="4089"/>
              <a:ext cx="57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78534" name="Rectangle 6"/>
          <p:cNvSpPr>
            <a:spLocks noGrp="1" noChangeArrowheads="1"/>
          </p:cNvSpPr>
          <p:nvPr>
            <p:ph type="body" idx="1"/>
          </p:nvPr>
        </p:nvSpPr>
        <p:spPr>
          <a:xfrm>
            <a:off x="468313" y="1052513"/>
            <a:ext cx="8229600" cy="5473700"/>
          </a:xfrm>
        </p:spPr>
        <p:txBody>
          <a:bodyPr/>
          <a:lstStyle/>
          <a:p>
            <a:endParaRPr lang="de-DE" b="1">
              <a:effectLst>
                <a:outerShdw blurRad="38100" dist="38100" dir="2700000" algn="tl">
                  <a:srgbClr val="C0C0C0"/>
                </a:outerShdw>
              </a:effectLst>
            </a:endParaRPr>
          </a:p>
          <a:p>
            <a:r>
              <a:rPr lang="de-DE" b="1">
                <a:effectLst>
                  <a:outerShdw blurRad="38100" dist="38100" dir="2700000" algn="tl">
                    <a:srgbClr val="C0C0C0"/>
                  </a:outerShdw>
                </a:effectLst>
              </a:rPr>
              <a:t>Konsequenz im Ministerrat: </a:t>
            </a:r>
            <a:endParaRPr lang="de-DE">
              <a:effectLst>
                <a:outerShdw blurRad="38100" dist="38100" dir="2700000" algn="tl">
                  <a:srgbClr val="C0C0C0"/>
                </a:outerShdw>
              </a:effectLst>
            </a:endParaRPr>
          </a:p>
          <a:p>
            <a:pPr lvl="2">
              <a:buFont typeface="Arial" charset="0"/>
              <a:buChar char="→"/>
            </a:pPr>
            <a:r>
              <a:rPr lang="de-DE">
                <a:effectLst>
                  <a:outerShdw blurRad="38100" dist="38100" dir="2700000" algn="tl">
                    <a:srgbClr val="C0C0C0"/>
                  </a:outerShdw>
                </a:effectLst>
              </a:rPr>
              <a:t>„Verleitung“ gestrichen</a:t>
            </a:r>
          </a:p>
          <a:p>
            <a:pPr lvl="2">
              <a:buFont typeface="Arial" charset="0"/>
              <a:buChar char="→"/>
            </a:pPr>
            <a:r>
              <a:rPr lang="de-DE">
                <a:effectLst>
                  <a:outerShdw blurRad="38100" dist="38100" dir="2700000" algn="tl">
                    <a:srgbClr val="C0C0C0"/>
                  </a:outerShdw>
                </a:effectLst>
              </a:rPr>
              <a:t>„nicht-ökonomische“ Vergütungen gestrichen</a:t>
            </a:r>
          </a:p>
          <a:p>
            <a:pPr lvl="2">
              <a:buFont typeface="Arial" charset="0"/>
              <a:buChar char="→"/>
            </a:pPr>
            <a:r>
              <a:rPr lang="de-DE">
                <a:effectLst>
                  <a:outerShdw blurRad="38100" dist="38100" dir="2700000" algn="tl">
                    <a:srgbClr val="C0C0C0"/>
                  </a:outerShdw>
                </a:effectLst>
              </a:rPr>
              <a:t>„Entgelt“: muss dafür geboten werden, dass Jugendlicher sich zu sexuellem Kontakt bereit findet  (Verführungselement)</a:t>
            </a:r>
          </a:p>
        </p:txBody>
      </p:sp>
      <p:sp>
        <p:nvSpPr>
          <p:cNvPr id="278535" name="Rectangle 7"/>
          <p:cNvSpPr>
            <a:spLocks noGrp="1" noChangeArrowheads="1"/>
          </p:cNvSpPr>
          <p:nvPr>
            <p:ph type="title"/>
          </p:nvPr>
        </p:nvSpPr>
        <p:spPr>
          <a:xfrm>
            <a:off x="457200" y="274638"/>
            <a:ext cx="8229600" cy="922337"/>
          </a:xfrm>
          <a:ln/>
        </p:spPr>
        <p:txBody>
          <a:bodyPr/>
          <a:lstStyle/>
          <a:p>
            <a:endParaRPr lang="de-DE" sz="3600" b="1">
              <a:solidFill>
                <a:srgbClr val="000076"/>
              </a:solidFill>
              <a:effectLst>
                <a:outerShdw blurRad="38100" dist="38100" dir="2700000" algn="tl">
                  <a:srgbClr val="C0C0C0"/>
                </a:outerShdw>
              </a:effectLs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8534">
                                            <p:txEl>
                                              <p:pRg st="1" end="1"/>
                                            </p:txEl>
                                          </p:spTgt>
                                        </p:tgtEl>
                                        <p:attrNameLst>
                                          <p:attrName>style.visibility</p:attrName>
                                        </p:attrNameLst>
                                      </p:cBhvr>
                                      <p:to>
                                        <p:strVal val="visible"/>
                                      </p:to>
                                    </p:set>
                                    <p:animEffect transition="in" filter="fade">
                                      <p:cBhvr>
                                        <p:cTn id="7" dur="2000"/>
                                        <p:tgtEl>
                                          <p:spTgt spid="278534">
                                            <p:txEl>
                                              <p:pRg st="1" end="1"/>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78534">
                                            <p:txEl>
                                              <p:pRg st="2" end="2"/>
                                            </p:txEl>
                                          </p:spTgt>
                                        </p:tgtEl>
                                        <p:attrNameLst>
                                          <p:attrName>style.visibility</p:attrName>
                                        </p:attrNameLst>
                                      </p:cBhvr>
                                      <p:to>
                                        <p:strVal val="visible"/>
                                      </p:to>
                                    </p:set>
                                    <p:animEffect transition="in" filter="fade">
                                      <p:cBhvr>
                                        <p:cTn id="11" dur="2000"/>
                                        <p:tgtEl>
                                          <p:spTgt spid="278534">
                                            <p:txEl>
                                              <p:pRg st="2" end="2"/>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78534">
                                            <p:txEl>
                                              <p:pRg st="3" end="3"/>
                                            </p:txEl>
                                          </p:spTgt>
                                        </p:tgtEl>
                                        <p:attrNameLst>
                                          <p:attrName>style.visibility</p:attrName>
                                        </p:attrNameLst>
                                      </p:cBhvr>
                                      <p:to>
                                        <p:strVal val="visible"/>
                                      </p:to>
                                    </p:set>
                                    <p:animEffect transition="in" filter="fade">
                                      <p:cBhvr>
                                        <p:cTn id="16" dur="2000"/>
                                        <p:tgtEl>
                                          <p:spTgt spid="278534">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78534">
                                            <p:txEl>
                                              <p:pRg st="4" end="4"/>
                                            </p:txEl>
                                          </p:spTgt>
                                        </p:tgtEl>
                                        <p:attrNameLst>
                                          <p:attrName>style.visibility</p:attrName>
                                        </p:attrNameLst>
                                      </p:cBhvr>
                                      <p:to>
                                        <p:strVal val="visible"/>
                                      </p:to>
                                    </p:set>
                                    <p:animEffect transition="in" filter="fade">
                                      <p:cBhvr>
                                        <p:cTn id="21" dur="2000"/>
                                        <p:tgtEl>
                                          <p:spTgt spid="2785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4"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9554" name="Group 2"/>
          <p:cNvGrpSpPr>
            <a:grpSpLocks/>
          </p:cNvGrpSpPr>
          <p:nvPr/>
        </p:nvGrpSpPr>
        <p:grpSpPr bwMode="auto">
          <a:xfrm>
            <a:off x="0" y="0"/>
            <a:ext cx="9144000" cy="6858000"/>
            <a:chOff x="0" y="0"/>
            <a:chExt cx="5760" cy="4320"/>
          </a:xfrm>
        </p:grpSpPr>
        <p:sp>
          <p:nvSpPr>
            <p:cNvPr id="279555"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79556"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79557" name="Text Box 5"/>
            <p:cNvSpPr txBox="1">
              <a:spLocks noChangeArrowheads="1"/>
            </p:cNvSpPr>
            <p:nvPr/>
          </p:nvSpPr>
          <p:spPr bwMode="auto">
            <a:xfrm>
              <a:off x="0" y="4089"/>
              <a:ext cx="57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79558" name="Rectangle 6"/>
          <p:cNvSpPr>
            <a:spLocks noGrp="1" noChangeArrowheads="1"/>
          </p:cNvSpPr>
          <p:nvPr>
            <p:ph type="body" idx="1"/>
          </p:nvPr>
        </p:nvSpPr>
        <p:spPr>
          <a:xfrm>
            <a:off x="468313" y="1412875"/>
            <a:ext cx="8229600" cy="5113338"/>
          </a:xfrm>
        </p:spPr>
        <p:txBody>
          <a:bodyPr/>
          <a:lstStyle/>
          <a:p>
            <a:pPr>
              <a:lnSpc>
                <a:spcPct val="80000"/>
              </a:lnSpc>
              <a:buFontTx/>
              <a:buNone/>
            </a:pPr>
            <a:r>
              <a:rPr lang="de-DE" sz="2000">
                <a:effectLst>
                  <a:outerShdw blurRad="38100" dist="38100" dir="2700000" algn="tl">
                    <a:srgbClr val="C0C0C0"/>
                  </a:outerShdw>
                </a:effectLst>
              </a:rPr>
              <a:t>Bei Pornografie drei </a:t>
            </a:r>
            <a:r>
              <a:rPr lang="de-DE" sz="2000" i="1">
                <a:effectLst>
                  <a:outerShdw blurRad="38100" dist="38100" dir="2700000" algn="tl">
                    <a:srgbClr val="C0C0C0"/>
                  </a:outerShdw>
                </a:effectLst>
              </a:rPr>
              <a:t>fakultative</a:t>
            </a:r>
            <a:r>
              <a:rPr lang="de-DE" sz="2000">
                <a:effectLst>
                  <a:outerShdw blurRad="38100" dist="38100" dir="2700000" algn="tl">
                    <a:srgbClr val="C0C0C0"/>
                  </a:outerShdw>
                </a:effectLst>
              </a:rPr>
              <a:t> Ausnahmen eingefügt:</a:t>
            </a:r>
          </a:p>
          <a:p>
            <a:pPr>
              <a:lnSpc>
                <a:spcPct val="80000"/>
              </a:lnSpc>
              <a:buFontTx/>
              <a:buNone/>
            </a:pPr>
            <a:endParaRPr lang="de-DE" sz="2000">
              <a:effectLst>
                <a:outerShdw blurRad="38100" dist="38100" dir="2700000" algn="tl">
                  <a:srgbClr val="C0C0C0"/>
                </a:outerShdw>
              </a:effectLst>
            </a:endParaRPr>
          </a:p>
          <a:p>
            <a:pPr>
              <a:lnSpc>
                <a:spcPct val="80000"/>
              </a:lnSpc>
            </a:pPr>
            <a:r>
              <a:rPr lang="de-DE" sz="2000" b="1">
                <a:effectLst>
                  <a:outerShdw blurRad="38100" dist="38100" dir="2700000" algn="tl">
                    <a:srgbClr val="C0C0C0"/>
                  </a:outerShdw>
                </a:effectLst>
              </a:rPr>
              <a:t>Erwachsene Darsteller:</a:t>
            </a:r>
            <a:r>
              <a:rPr lang="de-DE" sz="2800">
                <a:effectLst>
                  <a:outerShdw blurRad="38100" dist="38100" dir="2700000" algn="tl">
                    <a:srgbClr val="C0C0C0"/>
                  </a:outerShdw>
                </a:effectLst>
              </a:rPr>
              <a:t> </a:t>
            </a:r>
            <a:r>
              <a:rPr lang="de-DE" sz="2000">
                <a:effectLst>
                  <a:outerShdw blurRad="38100" dist="38100" dir="2700000" algn="tl">
                    <a:srgbClr val="C0C0C0"/>
                  </a:outerShdw>
                </a:effectLst>
              </a:rPr>
              <a:t>Mitgliedstaaten dürfen erwachsene Personen, die wie unter 18 aussehen, aus der Strafbarkeit </a:t>
            </a:r>
          </a:p>
          <a:p>
            <a:pPr>
              <a:lnSpc>
                <a:spcPct val="80000"/>
              </a:lnSpc>
              <a:buFontTx/>
              <a:buNone/>
            </a:pPr>
            <a:r>
              <a:rPr lang="de-DE" sz="2000">
                <a:effectLst>
                  <a:outerShdw blurRad="38100" dist="38100" dir="2700000" algn="tl">
                    <a:srgbClr val="C0C0C0"/>
                  </a:outerShdw>
                </a:effectLst>
              </a:rPr>
              <a:t>	ausnehmen (Art. 3 Abs. 2 lit. a)</a:t>
            </a:r>
          </a:p>
          <a:p>
            <a:pPr>
              <a:lnSpc>
                <a:spcPct val="80000"/>
              </a:lnSpc>
              <a:buFontTx/>
              <a:buNone/>
            </a:pPr>
            <a:endParaRPr lang="de-DE" sz="2000">
              <a:effectLst>
                <a:outerShdw blurRad="38100" dist="38100" dir="2700000" algn="tl">
                  <a:srgbClr val="C0C0C0"/>
                </a:outerShdw>
              </a:effectLst>
            </a:endParaRPr>
          </a:p>
          <a:p>
            <a:pPr>
              <a:lnSpc>
                <a:spcPct val="80000"/>
              </a:lnSpc>
            </a:pPr>
            <a:r>
              <a:rPr lang="de-DE" sz="2000" b="1">
                <a:effectLst>
                  <a:outerShdw blurRad="38100" dist="38100" dir="2700000" algn="tl">
                    <a:srgbClr val="C0C0C0"/>
                  </a:outerShdw>
                </a:effectLst>
              </a:rPr>
              <a:t>Sexuelles Mündigkeitsalter: </a:t>
            </a:r>
            <a:r>
              <a:rPr lang="de-DE" sz="2000">
                <a:effectLst>
                  <a:outerShdw blurRad="38100" dist="38100" dir="2700000" algn="tl">
                    <a:srgbClr val="C0C0C0"/>
                  </a:outerShdw>
                </a:effectLst>
              </a:rPr>
              <a:t>Mitgliedstaaten dürfen von der Strafbarkeit ausnehmen:</a:t>
            </a:r>
          </a:p>
          <a:p>
            <a:pPr lvl="2">
              <a:lnSpc>
                <a:spcPct val="80000"/>
              </a:lnSpc>
              <a:buFont typeface="Arial" charset="0"/>
              <a:buChar char="→"/>
            </a:pPr>
            <a:r>
              <a:rPr lang="de-DE" sz="2000">
                <a:effectLst>
                  <a:outerShdw blurRad="38100" dist="38100" dir="2700000" algn="tl">
                    <a:srgbClr val="C0C0C0"/>
                  </a:outerShdw>
                </a:effectLst>
              </a:rPr>
              <a:t>Produktion &amp; Besitz</a:t>
            </a:r>
          </a:p>
          <a:p>
            <a:pPr lvl="2">
              <a:lnSpc>
                <a:spcPct val="80000"/>
              </a:lnSpc>
              <a:buFont typeface="Arial" charset="0"/>
              <a:buChar char="→"/>
            </a:pPr>
            <a:r>
              <a:rPr lang="de-DE" sz="2000">
                <a:effectLst>
                  <a:outerShdw blurRad="38100" dist="38100" dir="2700000" algn="tl">
                    <a:srgbClr val="C0C0C0"/>
                  </a:outerShdw>
                </a:effectLst>
              </a:rPr>
              <a:t>Abbildungen von Personen oberhalb des sexuellen Mündigkeitsalters (D &amp; A: 14 Jahre)</a:t>
            </a:r>
          </a:p>
          <a:p>
            <a:pPr lvl="2">
              <a:lnSpc>
                <a:spcPct val="80000"/>
              </a:lnSpc>
              <a:buFont typeface="Arial" charset="0"/>
              <a:buChar char="→"/>
            </a:pPr>
            <a:r>
              <a:rPr lang="de-DE" sz="2000">
                <a:effectLst>
                  <a:outerShdw blurRad="38100" dist="38100" dir="2700000" algn="tl">
                    <a:srgbClr val="C0C0C0"/>
                  </a:outerShdw>
                </a:effectLst>
              </a:rPr>
              <a:t>mit ihrem Einverständnis &amp; ausschliesslich zu ihrer persönlichen Verwendung (?)</a:t>
            </a:r>
            <a:endParaRPr lang="de-DE" sz="2000" b="1">
              <a:effectLst>
                <a:outerShdw blurRad="38100" dist="38100" dir="2700000" algn="tl">
                  <a:srgbClr val="C0C0C0"/>
                </a:outerShdw>
              </a:effectLst>
            </a:endParaRPr>
          </a:p>
          <a:p>
            <a:pPr lvl="2">
              <a:lnSpc>
                <a:spcPct val="80000"/>
              </a:lnSpc>
              <a:buFont typeface="Arial" charset="0"/>
              <a:buChar char="→"/>
            </a:pPr>
            <a:r>
              <a:rPr lang="de-DE" sz="2000" b="1">
                <a:effectLst>
                  <a:outerShdw blurRad="38100" dist="38100" dir="2700000" algn="tl">
                    <a:srgbClr val="C0C0C0"/>
                  </a:outerShdw>
                </a:effectLst>
              </a:rPr>
              <a:t>nicht erfasst:</a:t>
            </a:r>
            <a:r>
              <a:rPr lang="de-DE" sz="2000">
                <a:effectLst>
                  <a:outerShdw blurRad="38100" dist="38100" dir="2700000" algn="tl">
                    <a:srgbClr val="C0C0C0"/>
                  </a:outerShdw>
                </a:effectLst>
              </a:rPr>
              <a:t> anderen Personen Bilder zu zeigen </a:t>
            </a:r>
          </a:p>
          <a:p>
            <a:pPr lvl="2">
              <a:lnSpc>
                <a:spcPct val="80000"/>
              </a:lnSpc>
              <a:buFont typeface="Arial" charset="0"/>
              <a:buChar char="→"/>
            </a:pPr>
            <a:r>
              <a:rPr lang="de-DE" sz="2000">
                <a:effectLst>
                  <a:outerShdw blurRad="38100" dist="38100" dir="2700000" algn="tl">
                    <a:srgbClr val="C0C0C0"/>
                  </a:outerShdw>
                </a:effectLst>
              </a:rPr>
              <a:t>zB nicht erfasst: Jugendliche, die anderen „aufreizende“ („pornografische“) Bilder von sich selbst (alleine oder mit PartnerIn) zeigen</a:t>
            </a:r>
            <a:r>
              <a:rPr lang="de-DE" sz="2000"/>
              <a:t> </a:t>
            </a:r>
          </a:p>
        </p:txBody>
      </p:sp>
      <p:sp>
        <p:nvSpPr>
          <p:cNvPr id="279559" name="Rectangle 7"/>
          <p:cNvSpPr>
            <a:spLocks noGrp="1" noChangeArrowheads="1"/>
          </p:cNvSpPr>
          <p:nvPr>
            <p:ph type="title"/>
          </p:nvPr>
        </p:nvSpPr>
        <p:spPr>
          <a:xfrm>
            <a:off x="457200" y="274638"/>
            <a:ext cx="8229600" cy="922337"/>
          </a:xfrm>
          <a:noFill/>
          <a:ln/>
        </p:spPr>
        <p:txBody>
          <a:bodyPr/>
          <a:lstStyle/>
          <a:p>
            <a:r>
              <a:rPr lang="de-DE" b="1">
                <a:solidFill>
                  <a:srgbClr val="000076"/>
                </a:solidFill>
                <a:effectLst>
                  <a:outerShdw blurRad="38100" dist="38100" dir="2700000" algn="tl">
                    <a:srgbClr val="C0C0C0"/>
                  </a:outerShdw>
                </a:effectLst>
              </a:rPr>
              <a:t>Ausnahmen</a:t>
            </a:r>
            <a:r>
              <a:rPr lang="de-DE"/>
              <a:t>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9558">
                                            <p:txEl>
                                              <p:pRg st="0" end="0"/>
                                            </p:txEl>
                                          </p:spTgt>
                                        </p:tgtEl>
                                        <p:attrNameLst>
                                          <p:attrName>style.visibility</p:attrName>
                                        </p:attrNameLst>
                                      </p:cBhvr>
                                      <p:to>
                                        <p:strVal val="visible"/>
                                      </p:to>
                                    </p:set>
                                    <p:animEffect transition="in" filter="fade">
                                      <p:cBhvr>
                                        <p:cTn id="7" dur="2000"/>
                                        <p:tgtEl>
                                          <p:spTgt spid="27955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9558">
                                            <p:txEl>
                                              <p:pRg st="2" end="2"/>
                                            </p:txEl>
                                          </p:spTgt>
                                        </p:tgtEl>
                                        <p:attrNameLst>
                                          <p:attrName>style.visibility</p:attrName>
                                        </p:attrNameLst>
                                      </p:cBhvr>
                                      <p:to>
                                        <p:strVal val="visible"/>
                                      </p:to>
                                    </p:set>
                                    <p:animEffect transition="in" filter="fade">
                                      <p:cBhvr>
                                        <p:cTn id="12" dur="2000"/>
                                        <p:tgtEl>
                                          <p:spTgt spid="279558">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9558">
                                            <p:txEl>
                                              <p:pRg st="3" end="3"/>
                                            </p:txEl>
                                          </p:spTgt>
                                        </p:tgtEl>
                                        <p:attrNameLst>
                                          <p:attrName>style.visibility</p:attrName>
                                        </p:attrNameLst>
                                      </p:cBhvr>
                                      <p:to>
                                        <p:strVal val="visible"/>
                                      </p:to>
                                    </p:set>
                                    <p:animEffect transition="in" filter="fade">
                                      <p:cBhvr>
                                        <p:cTn id="15" dur="2000"/>
                                        <p:tgtEl>
                                          <p:spTgt spid="279558">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79558">
                                            <p:txEl>
                                              <p:pRg st="5" end="5"/>
                                            </p:txEl>
                                          </p:spTgt>
                                        </p:tgtEl>
                                        <p:attrNameLst>
                                          <p:attrName>style.visibility</p:attrName>
                                        </p:attrNameLst>
                                      </p:cBhvr>
                                      <p:to>
                                        <p:strVal val="visible"/>
                                      </p:to>
                                    </p:set>
                                    <p:animEffect transition="in" filter="fade">
                                      <p:cBhvr>
                                        <p:cTn id="20" dur="2000"/>
                                        <p:tgtEl>
                                          <p:spTgt spid="279558">
                                            <p:txEl>
                                              <p:pRg st="5" end="5"/>
                                            </p:txEl>
                                          </p:spTgt>
                                        </p:tgtEl>
                                      </p:cBhvr>
                                    </p:animEffect>
                                  </p:childTnLst>
                                </p:cTn>
                              </p:par>
                            </p:childTnLst>
                          </p:cTn>
                        </p:par>
                        <p:par>
                          <p:cTn id="21" fill="hold" nodeType="afterGroup">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79558">
                                            <p:txEl>
                                              <p:pRg st="6" end="6"/>
                                            </p:txEl>
                                          </p:spTgt>
                                        </p:tgtEl>
                                        <p:attrNameLst>
                                          <p:attrName>style.visibility</p:attrName>
                                        </p:attrNameLst>
                                      </p:cBhvr>
                                      <p:to>
                                        <p:strVal val="visible"/>
                                      </p:to>
                                    </p:set>
                                    <p:animEffect transition="in" filter="fade">
                                      <p:cBhvr>
                                        <p:cTn id="24" dur="2000"/>
                                        <p:tgtEl>
                                          <p:spTgt spid="279558">
                                            <p:txEl>
                                              <p:pRg st="6" end="6"/>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79558">
                                            <p:txEl>
                                              <p:pRg st="7" end="7"/>
                                            </p:txEl>
                                          </p:spTgt>
                                        </p:tgtEl>
                                        <p:attrNameLst>
                                          <p:attrName>style.visibility</p:attrName>
                                        </p:attrNameLst>
                                      </p:cBhvr>
                                      <p:to>
                                        <p:strVal val="visible"/>
                                      </p:to>
                                    </p:set>
                                    <p:animEffect transition="in" filter="fade">
                                      <p:cBhvr>
                                        <p:cTn id="29" dur="2000"/>
                                        <p:tgtEl>
                                          <p:spTgt spid="279558">
                                            <p:txEl>
                                              <p:pRg st="7" end="7"/>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79558">
                                            <p:txEl>
                                              <p:pRg st="8" end="8"/>
                                            </p:txEl>
                                          </p:spTgt>
                                        </p:tgtEl>
                                        <p:attrNameLst>
                                          <p:attrName>style.visibility</p:attrName>
                                        </p:attrNameLst>
                                      </p:cBhvr>
                                      <p:to>
                                        <p:strVal val="visible"/>
                                      </p:to>
                                    </p:set>
                                    <p:animEffect transition="in" filter="fade">
                                      <p:cBhvr>
                                        <p:cTn id="34" dur="2000"/>
                                        <p:tgtEl>
                                          <p:spTgt spid="279558">
                                            <p:txEl>
                                              <p:pRg st="8" end="8"/>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79558">
                                            <p:txEl>
                                              <p:pRg st="9" end="9"/>
                                            </p:txEl>
                                          </p:spTgt>
                                        </p:tgtEl>
                                        <p:attrNameLst>
                                          <p:attrName>style.visibility</p:attrName>
                                        </p:attrNameLst>
                                      </p:cBhvr>
                                      <p:to>
                                        <p:strVal val="visible"/>
                                      </p:to>
                                    </p:set>
                                    <p:animEffect transition="in" filter="fade">
                                      <p:cBhvr>
                                        <p:cTn id="39" dur="2000"/>
                                        <p:tgtEl>
                                          <p:spTgt spid="279558">
                                            <p:txEl>
                                              <p:pRg st="9" end="9"/>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79558">
                                            <p:txEl>
                                              <p:pRg st="10" end="10"/>
                                            </p:txEl>
                                          </p:spTgt>
                                        </p:tgtEl>
                                        <p:attrNameLst>
                                          <p:attrName>style.visibility</p:attrName>
                                        </p:attrNameLst>
                                      </p:cBhvr>
                                      <p:to>
                                        <p:strVal val="visible"/>
                                      </p:to>
                                    </p:set>
                                    <p:animEffect transition="in" filter="fade">
                                      <p:cBhvr>
                                        <p:cTn id="44" dur="2000"/>
                                        <p:tgtEl>
                                          <p:spTgt spid="27955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8"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0578" name="Group 2"/>
          <p:cNvGrpSpPr>
            <a:grpSpLocks/>
          </p:cNvGrpSpPr>
          <p:nvPr/>
        </p:nvGrpSpPr>
        <p:grpSpPr bwMode="auto">
          <a:xfrm>
            <a:off x="0" y="0"/>
            <a:ext cx="9144000" cy="6858000"/>
            <a:chOff x="0" y="0"/>
            <a:chExt cx="5760" cy="4320"/>
          </a:xfrm>
        </p:grpSpPr>
        <p:sp>
          <p:nvSpPr>
            <p:cNvPr id="280579"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80580"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80581" name="Text Box 5"/>
            <p:cNvSpPr txBox="1">
              <a:spLocks noChangeArrowheads="1"/>
            </p:cNvSpPr>
            <p:nvPr/>
          </p:nvSpPr>
          <p:spPr bwMode="auto">
            <a:xfrm>
              <a:off x="0" y="4089"/>
              <a:ext cx="57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80582" name="Rectangle 6"/>
          <p:cNvSpPr>
            <a:spLocks noGrp="1" noChangeArrowheads="1"/>
          </p:cNvSpPr>
          <p:nvPr>
            <p:ph type="body" idx="1"/>
          </p:nvPr>
        </p:nvSpPr>
        <p:spPr>
          <a:xfrm>
            <a:off x="468313" y="549275"/>
            <a:ext cx="8229600" cy="5976938"/>
          </a:xfrm>
        </p:spPr>
        <p:txBody>
          <a:bodyPr/>
          <a:lstStyle/>
          <a:p>
            <a:pPr>
              <a:lnSpc>
                <a:spcPct val="90000"/>
              </a:lnSpc>
              <a:buFontTx/>
              <a:buNone/>
            </a:pPr>
            <a:r>
              <a:rPr lang="de-DE" sz="2400" b="1"/>
              <a:t>Fiktive Darstellungen:</a:t>
            </a:r>
            <a:r>
              <a:rPr lang="de-DE" sz="2400"/>
              <a:t> </a:t>
            </a:r>
          </a:p>
          <a:p>
            <a:pPr>
              <a:lnSpc>
                <a:spcPct val="90000"/>
              </a:lnSpc>
              <a:buFontTx/>
              <a:buNone/>
            </a:pPr>
            <a:endParaRPr lang="de-DE" sz="1800"/>
          </a:p>
          <a:p>
            <a:pPr>
              <a:lnSpc>
                <a:spcPct val="90000"/>
              </a:lnSpc>
            </a:pPr>
            <a:r>
              <a:rPr lang="de-DE" sz="1800"/>
              <a:t>Ministerrat beschränkte auf </a:t>
            </a:r>
            <a:r>
              <a:rPr lang="de-DE" sz="1800" b="1"/>
              <a:t>„realistische“ Darstellungen</a:t>
            </a:r>
            <a:r>
              <a:rPr lang="de-DE" sz="1800"/>
              <a:t>. </a:t>
            </a:r>
            <a:endParaRPr lang="de-DE" sz="2400"/>
          </a:p>
          <a:p>
            <a:pPr>
              <a:lnSpc>
                <a:spcPct val="90000"/>
              </a:lnSpc>
            </a:pPr>
            <a:endParaRPr lang="de-DE" sz="2400"/>
          </a:p>
          <a:p>
            <a:pPr>
              <a:lnSpc>
                <a:spcPct val="90000"/>
              </a:lnSpc>
            </a:pPr>
            <a:r>
              <a:rPr lang="de-DE" sz="2400" b="1"/>
              <a:t> </a:t>
            </a:r>
            <a:r>
              <a:rPr lang="de-DE" sz="1800"/>
              <a:t>Mitgliedstaaten dürfen zudem von der </a:t>
            </a:r>
            <a:r>
              <a:rPr lang="de-DE" sz="1800" b="1"/>
              <a:t>Strafbarkeit ausnehmen:</a:t>
            </a:r>
          </a:p>
          <a:p>
            <a:pPr lvl="2">
              <a:lnSpc>
                <a:spcPct val="90000"/>
              </a:lnSpc>
              <a:buFont typeface="Arial" charset="0"/>
              <a:buChar char="→"/>
            </a:pPr>
            <a:r>
              <a:rPr lang="de-DE" sz="1800"/>
              <a:t>Produktion &amp; Besitz</a:t>
            </a:r>
          </a:p>
          <a:p>
            <a:pPr lvl="2">
              <a:lnSpc>
                <a:spcPct val="90000"/>
              </a:lnSpc>
              <a:buFont typeface="Arial" charset="0"/>
              <a:buChar char="→"/>
            </a:pPr>
            <a:r>
              <a:rPr lang="de-DE" sz="1800"/>
              <a:t>ausschliesslich zur persönlichen Verwendung des Herstellers</a:t>
            </a:r>
          </a:p>
          <a:p>
            <a:pPr lvl="2">
              <a:lnSpc>
                <a:spcPct val="90000"/>
              </a:lnSpc>
              <a:buFont typeface="Arial" charset="0"/>
              <a:buChar char="→"/>
            </a:pPr>
            <a:r>
              <a:rPr lang="de-DE" sz="1800"/>
              <a:t>wenn keine Abbildung einer realen (auch erwachsenen) Person verwendet </a:t>
            </a:r>
          </a:p>
          <a:p>
            <a:pPr lvl="2">
              <a:lnSpc>
                <a:spcPct val="90000"/>
              </a:lnSpc>
              <a:buFont typeface="Arial" charset="0"/>
              <a:buChar char="→"/>
            </a:pPr>
            <a:r>
              <a:rPr lang="de-DE" sz="1800"/>
              <a:t>und wenn keine Gefahr der Verbreitung des Materials</a:t>
            </a:r>
            <a:endParaRPr lang="de-DE" sz="1800" b="1"/>
          </a:p>
          <a:p>
            <a:pPr lvl="2">
              <a:lnSpc>
                <a:spcPct val="90000"/>
              </a:lnSpc>
              <a:buFont typeface="Arial" charset="0"/>
              <a:buChar char="→"/>
            </a:pPr>
            <a:r>
              <a:rPr lang="de-DE" sz="1800" b="1"/>
              <a:t>14jähriger </a:t>
            </a:r>
            <a:r>
              <a:rPr lang="de-DE" sz="1800"/>
              <a:t>darf (wenn MG von der Ausnahme Gebrauch macht!) eine 17jährige Schönheit in „anstössiger“ („pornografischer“) Pose zeichnen, diese Zeichnung aber niemanden zeigen</a:t>
            </a:r>
            <a:endParaRPr lang="de-DE" sz="1800" b="1"/>
          </a:p>
          <a:p>
            <a:pPr lvl="2">
              <a:lnSpc>
                <a:spcPct val="90000"/>
              </a:lnSpc>
              <a:buFont typeface="Arial" charset="0"/>
              <a:buChar char="→"/>
            </a:pPr>
            <a:r>
              <a:rPr lang="de-DE" sz="1800" b="1"/>
              <a:t>17jährige</a:t>
            </a:r>
            <a:r>
              <a:rPr lang="de-DE" sz="1800"/>
              <a:t> darf (wenn MG von der Ausnahme Gebrauch macht!) am PC eine „aufreizende“ („pornografische“) virtuelle Animation eines Jugendlichen generieren und abspeichern, darf dafür aber keine Abbildung ihres 16jährigen Freundes zu Grunde legen und muss die Animationsdatei wirksam mit einem Passwort sichern (ansonsten strafbar)</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0582">
                                            <p:txEl>
                                              <p:pRg st="0" end="0"/>
                                            </p:txEl>
                                          </p:spTgt>
                                        </p:tgtEl>
                                        <p:attrNameLst>
                                          <p:attrName>style.visibility</p:attrName>
                                        </p:attrNameLst>
                                      </p:cBhvr>
                                      <p:to>
                                        <p:strVal val="visible"/>
                                      </p:to>
                                    </p:set>
                                    <p:animEffect transition="in" filter="fade">
                                      <p:cBhvr>
                                        <p:cTn id="7" dur="2000"/>
                                        <p:tgtEl>
                                          <p:spTgt spid="28058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0582">
                                            <p:txEl>
                                              <p:pRg st="2" end="2"/>
                                            </p:txEl>
                                          </p:spTgt>
                                        </p:tgtEl>
                                        <p:attrNameLst>
                                          <p:attrName>style.visibility</p:attrName>
                                        </p:attrNameLst>
                                      </p:cBhvr>
                                      <p:to>
                                        <p:strVal val="visible"/>
                                      </p:to>
                                    </p:set>
                                    <p:animEffect transition="in" filter="fade">
                                      <p:cBhvr>
                                        <p:cTn id="12" dur="2000"/>
                                        <p:tgtEl>
                                          <p:spTgt spid="28058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0582">
                                            <p:txEl>
                                              <p:pRg st="4" end="4"/>
                                            </p:txEl>
                                          </p:spTgt>
                                        </p:tgtEl>
                                        <p:attrNameLst>
                                          <p:attrName>style.visibility</p:attrName>
                                        </p:attrNameLst>
                                      </p:cBhvr>
                                      <p:to>
                                        <p:strVal val="visible"/>
                                      </p:to>
                                    </p:set>
                                    <p:animEffect transition="in" filter="fade">
                                      <p:cBhvr>
                                        <p:cTn id="17" dur="2000"/>
                                        <p:tgtEl>
                                          <p:spTgt spid="280582">
                                            <p:txEl>
                                              <p:pRg st="4" end="4"/>
                                            </p:txEl>
                                          </p:spTgt>
                                        </p:tgtEl>
                                      </p:cBhvr>
                                    </p:animEffect>
                                  </p:childTnLst>
                                </p:cTn>
                              </p:par>
                            </p:childTnLst>
                          </p:cTn>
                        </p:par>
                        <p:par>
                          <p:cTn id="18" fill="hold" nodeType="afterGroup">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280582">
                                            <p:txEl>
                                              <p:pRg st="5" end="5"/>
                                            </p:txEl>
                                          </p:spTgt>
                                        </p:tgtEl>
                                        <p:attrNameLst>
                                          <p:attrName>style.visibility</p:attrName>
                                        </p:attrNameLst>
                                      </p:cBhvr>
                                      <p:to>
                                        <p:strVal val="visible"/>
                                      </p:to>
                                    </p:set>
                                    <p:animEffect transition="in" filter="fade">
                                      <p:cBhvr>
                                        <p:cTn id="21" dur="2000"/>
                                        <p:tgtEl>
                                          <p:spTgt spid="280582">
                                            <p:txEl>
                                              <p:pRg st="5" end="5"/>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0582">
                                            <p:txEl>
                                              <p:pRg st="6" end="6"/>
                                            </p:txEl>
                                          </p:spTgt>
                                        </p:tgtEl>
                                        <p:attrNameLst>
                                          <p:attrName>style.visibility</p:attrName>
                                        </p:attrNameLst>
                                      </p:cBhvr>
                                      <p:to>
                                        <p:strVal val="visible"/>
                                      </p:to>
                                    </p:set>
                                    <p:animEffect transition="in" filter="fade">
                                      <p:cBhvr>
                                        <p:cTn id="26" dur="2000"/>
                                        <p:tgtEl>
                                          <p:spTgt spid="280582">
                                            <p:txEl>
                                              <p:pRg st="6" end="6"/>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80582">
                                            <p:txEl>
                                              <p:pRg st="7" end="7"/>
                                            </p:txEl>
                                          </p:spTgt>
                                        </p:tgtEl>
                                        <p:attrNameLst>
                                          <p:attrName>style.visibility</p:attrName>
                                        </p:attrNameLst>
                                      </p:cBhvr>
                                      <p:to>
                                        <p:strVal val="visible"/>
                                      </p:to>
                                    </p:set>
                                    <p:animEffect transition="in" filter="fade">
                                      <p:cBhvr>
                                        <p:cTn id="31" dur="2000"/>
                                        <p:tgtEl>
                                          <p:spTgt spid="280582">
                                            <p:txEl>
                                              <p:pRg st="7" end="7"/>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80582">
                                            <p:txEl>
                                              <p:pRg st="8" end="8"/>
                                            </p:txEl>
                                          </p:spTgt>
                                        </p:tgtEl>
                                        <p:attrNameLst>
                                          <p:attrName>style.visibility</p:attrName>
                                        </p:attrNameLst>
                                      </p:cBhvr>
                                      <p:to>
                                        <p:strVal val="visible"/>
                                      </p:to>
                                    </p:set>
                                    <p:animEffect transition="in" filter="fade">
                                      <p:cBhvr>
                                        <p:cTn id="36" dur="2000"/>
                                        <p:tgtEl>
                                          <p:spTgt spid="280582">
                                            <p:txEl>
                                              <p:pRg st="8" end="8"/>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80582">
                                            <p:txEl>
                                              <p:pRg st="9" end="9"/>
                                            </p:txEl>
                                          </p:spTgt>
                                        </p:tgtEl>
                                        <p:attrNameLst>
                                          <p:attrName>style.visibility</p:attrName>
                                        </p:attrNameLst>
                                      </p:cBhvr>
                                      <p:to>
                                        <p:strVal val="visible"/>
                                      </p:to>
                                    </p:set>
                                    <p:animEffect transition="in" filter="fade">
                                      <p:cBhvr>
                                        <p:cTn id="41" dur="2000"/>
                                        <p:tgtEl>
                                          <p:spTgt spid="280582">
                                            <p:txEl>
                                              <p:pRg st="9" end="9"/>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80582">
                                            <p:txEl>
                                              <p:pRg st="10" end="10"/>
                                            </p:txEl>
                                          </p:spTgt>
                                        </p:tgtEl>
                                        <p:attrNameLst>
                                          <p:attrName>style.visibility</p:attrName>
                                        </p:attrNameLst>
                                      </p:cBhvr>
                                      <p:to>
                                        <p:strVal val="visible"/>
                                      </p:to>
                                    </p:set>
                                    <p:animEffect transition="in" filter="fade">
                                      <p:cBhvr>
                                        <p:cTn id="46" dur="2000"/>
                                        <p:tgtEl>
                                          <p:spTgt spid="28058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457200" y="274638"/>
            <a:ext cx="8229600" cy="88900"/>
          </a:xfrm>
        </p:spPr>
        <p:txBody>
          <a:bodyPr/>
          <a:lstStyle/>
          <a:p>
            <a:endParaRPr lang="de-DE" sz="4000"/>
          </a:p>
        </p:txBody>
      </p:sp>
      <p:sp>
        <p:nvSpPr>
          <p:cNvPr id="212995" name="Rectangle 3"/>
          <p:cNvSpPr>
            <a:spLocks noGrp="1" noChangeArrowheads="1"/>
          </p:cNvSpPr>
          <p:nvPr>
            <p:ph type="body" idx="1"/>
          </p:nvPr>
        </p:nvSpPr>
        <p:spPr>
          <a:xfrm>
            <a:off x="457200" y="836613"/>
            <a:ext cx="8229600" cy="5289550"/>
          </a:xfrm>
        </p:spPr>
        <p:txBody>
          <a:bodyPr/>
          <a:lstStyle/>
          <a:p>
            <a:pPr marL="609600" indent="-609600">
              <a:buFontTx/>
              <a:buAutoNum type="arabicPlain" startAt="1787"/>
            </a:pPr>
            <a:r>
              <a:rPr lang="de-DE" sz="2800" b="1"/>
              <a:t> Strafgesetzbuch Josefs II.</a:t>
            </a:r>
          </a:p>
          <a:p>
            <a:pPr marL="609600" indent="-609600">
              <a:buFontTx/>
              <a:buNone/>
            </a:pPr>
            <a:r>
              <a:rPr lang="de-DE" sz="2800" b="1"/>
              <a:t>	</a:t>
            </a:r>
            <a:r>
              <a:rPr lang="de-DE" sz="2800"/>
              <a:t>-&gt; Masturbation, Verkehr zwischen Unverheirateten, „widernatürliche Unzucht“ zwischen Mann und Frau, Inzest (zwischen Erwachsenen), Verkehr zwischen Christen und „Ungläubigen“ </a:t>
            </a:r>
            <a:r>
              <a:rPr lang="de-DE" sz="2800" i="1"/>
              <a:t>entkriminalisiert</a:t>
            </a:r>
          </a:p>
          <a:p>
            <a:pPr marL="609600" indent="-609600">
              <a:buFontTx/>
              <a:buNone/>
            </a:pPr>
            <a:r>
              <a:rPr lang="de-DE" sz="2800"/>
              <a:t>	-&gt; Aufhebung der Todesstrafe für homosexuelle Kontakte in Österreich als erstem Land der Welt 		</a:t>
            </a:r>
          </a:p>
          <a:p>
            <a:pPr marL="609600" indent="-609600">
              <a:buFontTx/>
              <a:buNone/>
            </a:pPr>
            <a:r>
              <a:rPr lang="de-DE" sz="2800"/>
              <a:t>	(stattdessen bis 1 Monat, oft tödlicher, </a:t>
            </a:r>
            <a:r>
              <a:rPr lang="de-DE" sz="2800" i="1"/>
              <a:t>Zwangsarbeit</a:t>
            </a:r>
            <a:r>
              <a:rPr lang="de-DE" sz="2800"/>
              <a:t>)</a:t>
            </a:r>
          </a:p>
          <a:p>
            <a:pPr marL="609600" indent="-609600"/>
            <a:endParaRPr lang="de-DE" sz="28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2995">
                                            <p:txEl>
                                              <p:pRg st="0" end="0"/>
                                            </p:txEl>
                                          </p:spTgt>
                                        </p:tgtEl>
                                        <p:attrNameLst>
                                          <p:attrName>style.visibility</p:attrName>
                                        </p:attrNameLst>
                                      </p:cBhvr>
                                      <p:to>
                                        <p:strVal val="visible"/>
                                      </p:to>
                                    </p:set>
                                    <p:animEffect transition="in" filter="fade">
                                      <p:cBhvr>
                                        <p:cTn id="7" dur="2000"/>
                                        <p:tgtEl>
                                          <p:spTgt spid="2129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2995">
                                            <p:txEl>
                                              <p:pRg st="1" end="1"/>
                                            </p:txEl>
                                          </p:spTgt>
                                        </p:tgtEl>
                                        <p:attrNameLst>
                                          <p:attrName>style.visibility</p:attrName>
                                        </p:attrNameLst>
                                      </p:cBhvr>
                                      <p:to>
                                        <p:strVal val="visible"/>
                                      </p:to>
                                    </p:set>
                                    <p:animEffect transition="in" filter="fade">
                                      <p:cBhvr>
                                        <p:cTn id="12" dur="2000"/>
                                        <p:tgtEl>
                                          <p:spTgt spid="2129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2995">
                                            <p:txEl>
                                              <p:pRg st="2" end="2"/>
                                            </p:txEl>
                                          </p:spTgt>
                                        </p:tgtEl>
                                        <p:attrNameLst>
                                          <p:attrName>style.visibility</p:attrName>
                                        </p:attrNameLst>
                                      </p:cBhvr>
                                      <p:to>
                                        <p:strVal val="visible"/>
                                      </p:to>
                                    </p:set>
                                    <p:animEffect transition="in" filter="fade">
                                      <p:cBhvr>
                                        <p:cTn id="17" dur="2000"/>
                                        <p:tgtEl>
                                          <p:spTgt spid="2129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2995">
                                            <p:txEl>
                                              <p:pRg st="3" end="3"/>
                                            </p:txEl>
                                          </p:spTgt>
                                        </p:tgtEl>
                                        <p:attrNameLst>
                                          <p:attrName>style.visibility</p:attrName>
                                        </p:attrNameLst>
                                      </p:cBhvr>
                                      <p:to>
                                        <p:strVal val="visible"/>
                                      </p:to>
                                    </p:set>
                                    <p:animEffect transition="in" filter="fade">
                                      <p:cBhvr>
                                        <p:cTn id="22" dur="2000"/>
                                        <p:tgtEl>
                                          <p:spTgt spid="2129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2626" name="Group 2"/>
          <p:cNvGrpSpPr>
            <a:grpSpLocks/>
          </p:cNvGrpSpPr>
          <p:nvPr/>
        </p:nvGrpSpPr>
        <p:grpSpPr bwMode="auto">
          <a:xfrm>
            <a:off x="0" y="0"/>
            <a:ext cx="9144000" cy="6858000"/>
            <a:chOff x="0" y="0"/>
            <a:chExt cx="5760" cy="4320"/>
          </a:xfrm>
        </p:grpSpPr>
        <p:sp>
          <p:nvSpPr>
            <p:cNvPr id="282627"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82628"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82629" name="Text Box 5"/>
            <p:cNvSpPr txBox="1">
              <a:spLocks noChangeArrowheads="1"/>
            </p:cNvSpPr>
            <p:nvPr/>
          </p:nvSpPr>
          <p:spPr bwMode="auto">
            <a:xfrm>
              <a:off x="0" y="4089"/>
              <a:ext cx="57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82630" name="Rectangle 6"/>
          <p:cNvSpPr>
            <a:spLocks noGrp="1" noChangeArrowheads="1"/>
          </p:cNvSpPr>
          <p:nvPr>
            <p:ph type="body" idx="1"/>
          </p:nvPr>
        </p:nvSpPr>
        <p:spPr>
          <a:xfrm>
            <a:off x="468313" y="1196975"/>
            <a:ext cx="8229600" cy="5400675"/>
          </a:xfrm>
        </p:spPr>
        <p:txBody>
          <a:bodyPr/>
          <a:lstStyle/>
          <a:p>
            <a:pPr>
              <a:lnSpc>
                <a:spcPct val="80000"/>
              </a:lnSpc>
            </a:pPr>
            <a:r>
              <a:rPr lang="de-DE" sz="1800" b="1">
                <a:effectLst>
                  <a:outerShdw blurRad="38100" dist="38100" dir="2700000" algn="tl">
                    <a:srgbClr val="C0C0C0"/>
                  </a:outerShdw>
                </a:effectLst>
              </a:rPr>
              <a:t>„Sexueller Missbrauch von Jugendlichen“ (§ 207b öStGB):</a:t>
            </a:r>
            <a:endParaRPr lang="de-DE" sz="1800">
              <a:effectLst>
                <a:outerShdw blurRad="38100" dist="38100" dir="2700000" algn="tl">
                  <a:srgbClr val="C0C0C0"/>
                </a:outerShdw>
              </a:effectLst>
            </a:endParaRPr>
          </a:p>
          <a:p>
            <a:pPr lvl="2">
              <a:lnSpc>
                <a:spcPct val="80000"/>
              </a:lnSpc>
              <a:buFont typeface="Arial" charset="0"/>
              <a:buChar char="→"/>
            </a:pPr>
            <a:r>
              <a:rPr lang="de-DE" sz="1600">
                <a:effectLst>
                  <a:outerShdw blurRad="38100" dist="38100" dir="2700000" algn="tl">
                    <a:srgbClr val="C0C0C0"/>
                  </a:outerShdw>
                </a:effectLst>
              </a:rPr>
              <a:t>Zwangslage: 16</a:t>
            </a:r>
          </a:p>
          <a:p>
            <a:pPr lvl="2">
              <a:lnSpc>
                <a:spcPct val="80000"/>
              </a:lnSpc>
              <a:buFont typeface="Arial" charset="0"/>
              <a:buChar char="→"/>
            </a:pPr>
            <a:r>
              <a:rPr lang="de-DE" sz="1600">
                <a:effectLst>
                  <a:outerShdw blurRad="38100" dist="38100" dir="2700000" algn="tl">
                    <a:srgbClr val="C0C0C0"/>
                  </a:outerShdw>
                </a:effectLst>
              </a:rPr>
              <a:t>„Entgelt“ zwar 18, aber beschränkt auf „unmittelbares Verleiten gegen Entgelt“</a:t>
            </a:r>
          </a:p>
          <a:p>
            <a:pPr lvl="2">
              <a:lnSpc>
                <a:spcPct val="80000"/>
              </a:lnSpc>
              <a:buFont typeface="Arial" charset="0"/>
              <a:buChar char="→"/>
            </a:pPr>
            <a:r>
              <a:rPr lang="de-DE" sz="1600">
                <a:effectLst>
                  <a:outerShdw blurRad="38100" dist="38100" dir="2700000" algn="tl">
                    <a:srgbClr val="C0C0C0"/>
                  </a:outerShdw>
                </a:effectLst>
              </a:rPr>
              <a:t>Gesetzgeber: Jugendliche in der Ablehnung nicht gewünschter Kontakte unterstützen, nicht aber gewünschte Kontakte unterbinden (Nationalrat E152-NR/XXI. GP, 10.07.2002)</a:t>
            </a:r>
            <a:r>
              <a:rPr lang="de-DE" sz="1400">
                <a:effectLst>
                  <a:outerShdw blurRad="38100" dist="38100" dir="2700000" algn="tl">
                    <a:srgbClr val="C0C0C0"/>
                  </a:outerShdw>
                </a:effectLst>
              </a:rPr>
              <a:t>  </a:t>
            </a:r>
          </a:p>
          <a:p>
            <a:pPr lvl="2">
              <a:lnSpc>
                <a:spcPct val="80000"/>
              </a:lnSpc>
            </a:pPr>
            <a:endParaRPr lang="de-DE" sz="1400">
              <a:effectLst>
                <a:outerShdw blurRad="38100" dist="38100" dir="2700000" algn="tl">
                  <a:srgbClr val="C0C0C0"/>
                </a:outerShdw>
              </a:effectLst>
            </a:endParaRPr>
          </a:p>
          <a:p>
            <a:pPr>
              <a:lnSpc>
                <a:spcPct val="80000"/>
              </a:lnSpc>
            </a:pPr>
            <a:r>
              <a:rPr lang="de-DE" sz="1800" b="1">
                <a:effectLst>
                  <a:outerShdw blurRad="38100" dist="38100" dir="2700000" algn="tl">
                    <a:srgbClr val="C0C0C0"/>
                  </a:outerShdw>
                </a:effectLst>
              </a:rPr>
              <a:t>„Pornografische Darstellungen Minderjähriger“ (§ 207a öStGB):</a:t>
            </a:r>
            <a:endParaRPr lang="de-DE" sz="1800">
              <a:effectLst>
                <a:outerShdw blurRad="38100" dist="38100" dir="2700000" algn="tl">
                  <a:srgbClr val="C0C0C0"/>
                </a:outerShdw>
              </a:effectLst>
            </a:endParaRPr>
          </a:p>
          <a:p>
            <a:pPr lvl="2">
              <a:lnSpc>
                <a:spcPct val="80000"/>
              </a:lnSpc>
              <a:buFont typeface="Arial" charset="0"/>
              <a:buChar char="→"/>
            </a:pPr>
            <a:r>
              <a:rPr lang="de-DE" sz="1600">
                <a:effectLst>
                  <a:outerShdw blurRad="38100" dist="38100" dir="2700000" algn="tl">
                    <a:srgbClr val="C0C0C0"/>
                  </a:outerShdw>
                </a:effectLst>
              </a:rPr>
              <a:t>nur wirklichkeitsnahe bildliche Darstellungen</a:t>
            </a:r>
          </a:p>
          <a:p>
            <a:pPr lvl="2">
              <a:lnSpc>
                <a:spcPct val="80000"/>
              </a:lnSpc>
              <a:buFont typeface="Arial" charset="0"/>
              <a:buChar char="→"/>
            </a:pPr>
            <a:r>
              <a:rPr lang="de-DE" sz="1600">
                <a:effectLst>
                  <a:outerShdw blurRad="38100" dist="38100" dir="2700000" algn="tl">
                    <a:srgbClr val="C0C0C0"/>
                  </a:outerShdw>
                </a:effectLst>
              </a:rPr>
              <a:t>Differenzierung in den Strafdrohungen (über/unter 14)</a:t>
            </a:r>
          </a:p>
          <a:p>
            <a:pPr lvl="2">
              <a:lnSpc>
                <a:spcPct val="80000"/>
              </a:lnSpc>
              <a:buFont typeface="Arial" charset="0"/>
              <a:buChar char="→"/>
            </a:pPr>
            <a:r>
              <a:rPr lang="de-DE" sz="1600">
                <a:effectLst>
                  <a:outerShdw blurRad="38100" dist="38100" dir="2700000" algn="tl">
                    <a:srgbClr val="C0C0C0"/>
                  </a:outerShdw>
                </a:effectLst>
              </a:rPr>
              <a:t>Keine Strafbarkeit jünger aussehender Erwachsener</a:t>
            </a:r>
            <a:endParaRPr lang="de-DE" sz="1600" i="1">
              <a:effectLst>
                <a:outerShdw blurRad="38100" dist="38100" dir="2700000" algn="tl">
                  <a:srgbClr val="C0C0C0"/>
                </a:outerShdw>
              </a:effectLst>
            </a:endParaRPr>
          </a:p>
          <a:p>
            <a:pPr lvl="2">
              <a:lnSpc>
                <a:spcPct val="80000"/>
              </a:lnSpc>
              <a:buFont typeface="Arial" charset="0"/>
              <a:buChar char="→"/>
            </a:pPr>
            <a:r>
              <a:rPr lang="de-DE" sz="1600" i="1">
                <a:effectLst>
                  <a:outerShdw blurRad="38100" dist="38100" dir="2700000" algn="tl">
                    <a:srgbClr val="C0C0C0"/>
                  </a:outerShdw>
                </a:effectLst>
              </a:rPr>
              <a:t>Ab 14:</a:t>
            </a:r>
            <a:r>
              <a:rPr lang="de-DE" sz="1600">
                <a:effectLst>
                  <a:outerShdw blurRad="38100" dist="38100" dir="2700000" algn="tl">
                    <a:srgbClr val="C0C0C0"/>
                  </a:outerShdw>
                </a:effectLst>
              </a:rPr>
              <a:t> nur auf sich selbst reduzierte, von anderen Lebenszusammenhängen losgelöste und reisserisch verzerrte Abbildungen </a:t>
            </a:r>
            <a:endParaRPr lang="de-DE" sz="1600" i="1">
              <a:effectLst>
                <a:outerShdw blurRad="38100" dist="38100" dir="2700000" algn="tl">
                  <a:srgbClr val="C0C0C0"/>
                </a:outerShdw>
              </a:effectLst>
            </a:endParaRPr>
          </a:p>
          <a:p>
            <a:pPr lvl="2">
              <a:lnSpc>
                <a:spcPct val="80000"/>
              </a:lnSpc>
              <a:buFont typeface="Arial" charset="0"/>
              <a:buChar char="→"/>
            </a:pPr>
            <a:r>
              <a:rPr lang="de-DE" sz="1600" i="1">
                <a:effectLst>
                  <a:outerShdw blurRad="38100" dist="38100" dir="2700000" algn="tl">
                    <a:srgbClr val="C0C0C0"/>
                  </a:outerShdw>
                </a:effectLst>
              </a:rPr>
              <a:t>Ab 14:</a:t>
            </a:r>
            <a:r>
              <a:rPr lang="de-DE" sz="1600">
                <a:effectLst>
                  <a:outerShdw blurRad="38100" dist="38100" dir="2700000" algn="tl">
                    <a:srgbClr val="C0C0C0"/>
                  </a:outerShdw>
                </a:effectLst>
              </a:rPr>
              <a:t> Herstellung und Besitz mit Einwilligung des Jugendlichen zu dessen eigenem Gebrauch straffrei.</a:t>
            </a:r>
            <a:endParaRPr lang="de-DE" sz="1600" i="1">
              <a:effectLst>
                <a:outerShdw blurRad="38100" dist="38100" dir="2700000" algn="tl">
                  <a:srgbClr val="C0C0C0"/>
                </a:outerShdw>
              </a:effectLst>
            </a:endParaRPr>
          </a:p>
          <a:p>
            <a:pPr lvl="2">
              <a:lnSpc>
                <a:spcPct val="80000"/>
              </a:lnSpc>
              <a:buFont typeface="Arial" charset="0"/>
              <a:buChar char="→"/>
            </a:pPr>
            <a:r>
              <a:rPr lang="de-DE" sz="1600" i="1">
                <a:effectLst>
                  <a:outerShdw blurRad="38100" dist="38100" dir="2700000" algn="tl">
                    <a:srgbClr val="C0C0C0"/>
                  </a:outerShdw>
                </a:effectLst>
              </a:rPr>
              <a:t>Ab 14: </a:t>
            </a:r>
            <a:r>
              <a:rPr lang="de-DE" sz="1600">
                <a:effectLst>
                  <a:outerShdw blurRad="38100" dist="38100" dir="2700000" algn="tl">
                    <a:srgbClr val="C0C0C0"/>
                  </a:outerShdw>
                </a:effectLst>
              </a:rPr>
              <a:t>virtuelle Bilder über 14jähriger Personen straffrei, wenn keine Gefahr der Verbreitung </a:t>
            </a:r>
          </a:p>
          <a:p>
            <a:pPr lvl="2">
              <a:lnSpc>
                <a:spcPct val="80000"/>
              </a:lnSpc>
              <a:buFont typeface="Arial" charset="0"/>
              <a:buChar char="→"/>
            </a:pPr>
            <a:r>
              <a:rPr lang="de-DE" sz="1600">
                <a:effectLst>
                  <a:outerShdw blurRad="38100" dist="38100" dir="2700000" algn="tl">
                    <a:srgbClr val="C0C0C0"/>
                  </a:outerShdw>
                </a:effectLst>
              </a:rPr>
              <a:t>Also: von allen Ausnahmeermächtigungen des RB Gebrauch gemacht.</a:t>
            </a:r>
          </a:p>
          <a:p>
            <a:pPr lvl="2">
              <a:lnSpc>
                <a:spcPct val="80000"/>
              </a:lnSpc>
              <a:buFontTx/>
              <a:buNone/>
            </a:pPr>
            <a:endParaRPr lang="de-DE" sz="1600">
              <a:effectLst>
                <a:outerShdw blurRad="38100" dist="38100" dir="2700000" algn="tl">
                  <a:srgbClr val="C0C0C0"/>
                </a:outerShdw>
              </a:effectLst>
            </a:endParaRPr>
          </a:p>
          <a:p>
            <a:pPr>
              <a:lnSpc>
                <a:spcPct val="80000"/>
              </a:lnSpc>
            </a:pPr>
            <a:r>
              <a:rPr lang="de-DE" sz="1800">
                <a:effectLst>
                  <a:outerShdw blurRad="38100" dist="38100" dir="2700000" algn="tl">
                    <a:srgbClr val="C0C0C0"/>
                  </a:outerShdw>
                </a:effectLst>
              </a:rPr>
              <a:t>§§ 207a (hins. über 14j) und 207b politisch </a:t>
            </a:r>
            <a:r>
              <a:rPr lang="de-DE" sz="1800" i="1">
                <a:effectLst>
                  <a:outerShdw blurRad="38100" dist="38100" dir="2700000" algn="tl">
                    <a:srgbClr val="C0C0C0"/>
                  </a:outerShdw>
                </a:effectLst>
              </a:rPr>
              <a:t>und fachlich umstritten.</a:t>
            </a:r>
          </a:p>
        </p:txBody>
      </p:sp>
      <p:sp>
        <p:nvSpPr>
          <p:cNvPr id="282631" name="Rectangle 7"/>
          <p:cNvSpPr>
            <a:spLocks noGrp="1" noChangeArrowheads="1"/>
          </p:cNvSpPr>
          <p:nvPr>
            <p:ph type="title"/>
          </p:nvPr>
        </p:nvSpPr>
        <p:spPr>
          <a:xfrm>
            <a:off x="468313" y="188913"/>
            <a:ext cx="8229600" cy="922337"/>
          </a:xfrm>
          <a:noFill/>
          <a:ln/>
        </p:spPr>
        <p:txBody>
          <a:bodyPr/>
          <a:lstStyle/>
          <a:p>
            <a:r>
              <a:rPr lang="de-DE" sz="3600" b="1">
                <a:solidFill>
                  <a:srgbClr val="000076"/>
                </a:solidFill>
                <a:effectLst>
                  <a:outerShdw blurRad="38100" dist="38100" dir="2700000" algn="tl">
                    <a:srgbClr val="C0C0C0"/>
                  </a:outerShdw>
                </a:effectLst>
              </a:rPr>
              <a:t>Umsetzung in Österreich</a:t>
            </a:r>
            <a:r>
              <a:rPr lang="de-DE"/>
              <a:t>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2630">
                                            <p:txEl>
                                              <p:pRg st="0" end="0"/>
                                            </p:txEl>
                                          </p:spTgt>
                                        </p:tgtEl>
                                        <p:attrNameLst>
                                          <p:attrName>style.visibility</p:attrName>
                                        </p:attrNameLst>
                                      </p:cBhvr>
                                      <p:to>
                                        <p:strVal val="visible"/>
                                      </p:to>
                                    </p:set>
                                    <p:animEffect transition="in" filter="fade">
                                      <p:cBhvr>
                                        <p:cTn id="7" dur="2000"/>
                                        <p:tgtEl>
                                          <p:spTgt spid="282630">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82630">
                                            <p:txEl>
                                              <p:pRg st="1" end="1"/>
                                            </p:txEl>
                                          </p:spTgt>
                                        </p:tgtEl>
                                        <p:attrNameLst>
                                          <p:attrName>style.visibility</p:attrName>
                                        </p:attrNameLst>
                                      </p:cBhvr>
                                      <p:to>
                                        <p:strVal val="visible"/>
                                      </p:to>
                                    </p:set>
                                    <p:animEffect transition="in" filter="fade">
                                      <p:cBhvr>
                                        <p:cTn id="11" dur="2000"/>
                                        <p:tgtEl>
                                          <p:spTgt spid="282630">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82630">
                                            <p:txEl>
                                              <p:pRg st="2" end="2"/>
                                            </p:txEl>
                                          </p:spTgt>
                                        </p:tgtEl>
                                        <p:attrNameLst>
                                          <p:attrName>style.visibility</p:attrName>
                                        </p:attrNameLst>
                                      </p:cBhvr>
                                      <p:to>
                                        <p:strVal val="visible"/>
                                      </p:to>
                                    </p:set>
                                    <p:animEffect transition="in" filter="fade">
                                      <p:cBhvr>
                                        <p:cTn id="16" dur="2000"/>
                                        <p:tgtEl>
                                          <p:spTgt spid="282630">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82630">
                                            <p:txEl>
                                              <p:pRg st="3" end="3"/>
                                            </p:txEl>
                                          </p:spTgt>
                                        </p:tgtEl>
                                        <p:attrNameLst>
                                          <p:attrName>style.visibility</p:attrName>
                                        </p:attrNameLst>
                                      </p:cBhvr>
                                      <p:to>
                                        <p:strVal val="visible"/>
                                      </p:to>
                                    </p:set>
                                    <p:animEffect transition="in" filter="fade">
                                      <p:cBhvr>
                                        <p:cTn id="21" dur="2000"/>
                                        <p:tgtEl>
                                          <p:spTgt spid="282630">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2630">
                                            <p:txEl>
                                              <p:pRg st="5" end="5"/>
                                            </p:txEl>
                                          </p:spTgt>
                                        </p:tgtEl>
                                        <p:attrNameLst>
                                          <p:attrName>style.visibility</p:attrName>
                                        </p:attrNameLst>
                                      </p:cBhvr>
                                      <p:to>
                                        <p:strVal val="visible"/>
                                      </p:to>
                                    </p:set>
                                    <p:animEffect transition="in" filter="fade">
                                      <p:cBhvr>
                                        <p:cTn id="26" dur="2000"/>
                                        <p:tgtEl>
                                          <p:spTgt spid="282630">
                                            <p:txEl>
                                              <p:pRg st="5" end="5"/>
                                            </p:txEl>
                                          </p:spTgt>
                                        </p:tgtEl>
                                      </p:cBhvr>
                                    </p:animEffect>
                                  </p:childTnLst>
                                </p:cTn>
                              </p:par>
                            </p:childTnLst>
                          </p:cTn>
                        </p:par>
                        <p:par>
                          <p:cTn id="27" fill="hold" nodeType="afterGroup">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282630">
                                            <p:txEl>
                                              <p:pRg st="6" end="6"/>
                                            </p:txEl>
                                          </p:spTgt>
                                        </p:tgtEl>
                                        <p:attrNameLst>
                                          <p:attrName>style.visibility</p:attrName>
                                        </p:attrNameLst>
                                      </p:cBhvr>
                                      <p:to>
                                        <p:strVal val="visible"/>
                                      </p:to>
                                    </p:set>
                                    <p:animEffect transition="in" filter="fade">
                                      <p:cBhvr>
                                        <p:cTn id="30" dur="2000"/>
                                        <p:tgtEl>
                                          <p:spTgt spid="282630">
                                            <p:txEl>
                                              <p:pRg st="6" end="6"/>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82630">
                                            <p:txEl>
                                              <p:pRg st="7" end="7"/>
                                            </p:txEl>
                                          </p:spTgt>
                                        </p:tgtEl>
                                        <p:attrNameLst>
                                          <p:attrName>style.visibility</p:attrName>
                                        </p:attrNameLst>
                                      </p:cBhvr>
                                      <p:to>
                                        <p:strVal val="visible"/>
                                      </p:to>
                                    </p:set>
                                    <p:animEffect transition="in" filter="fade">
                                      <p:cBhvr>
                                        <p:cTn id="35" dur="2000"/>
                                        <p:tgtEl>
                                          <p:spTgt spid="282630">
                                            <p:txEl>
                                              <p:pRg st="7" end="7"/>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82630">
                                            <p:txEl>
                                              <p:pRg st="8" end="8"/>
                                            </p:txEl>
                                          </p:spTgt>
                                        </p:tgtEl>
                                        <p:attrNameLst>
                                          <p:attrName>style.visibility</p:attrName>
                                        </p:attrNameLst>
                                      </p:cBhvr>
                                      <p:to>
                                        <p:strVal val="visible"/>
                                      </p:to>
                                    </p:set>
                                    <p:animEffect transition="in" filter="fade">
                                      <p:cBhvr>
                                        <p:cTn id="40" dur="2000"/>
                                        <p:tgtEl>
                                          <p:spTgt spid="282630">
                                            <p:txEl>
                                              <p:pRg st="8" end="8"/>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82630">
                                            <p:txEl>
                                              <p:pRg st="9" end="9"/>
                                            </p:txEl>
                                          </p:spTgt>
                                        </p:tgtEl>
                                        <p:attrNameLst>
                                          <p:attrName>style.visibility</p:attrName>
                                        </p:attrNameLst>
                                      </p:cBhvr>
                                      <p:to>
                                        <p:strVal val="visible"/>
                                      </p:to>
                                    </p:set>
                                    <p:animEffect transition="in" filter="fade">
                                      <p:cBhvr>
                                        <p:cTn id="45" dur="2000"/>
                                        <p:tgtEl>
                                          <p:spTgt spid="282630">
                                            <p:txEl>
                                              <p:pRg st="9" end="9"/>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82630">
                                            <p:txEl>
                                              <p:pRg st="10" end="10"/>
                                            </p:txEl>
                                          </p:spTgt>
                                        </p:tgtEl>
                                        <p:attrNameLst>
                                          <p:attrName>style.visibility</p:attrName>
                                        </p:attrNameLst>
                                      </p:cBhvr>
                                      <p:to>
                                        <p:strVal val="visible"/>
                                      </p:to>
                                    </p:set>
                                    <p:animEffect transition="in" filter="fade">
                                      <p:cBhvr>
                                        <p:cTn id="50" dur="2000"/>
                                        <p:tgtEl>
                                          <p:spTgt spid="282630">
                                            <p:txEl>
                                              <p:pRg st="10" end="10"/>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82630">
                                            <p:txEl>
                                              <p:pRg st="11" end="11"/>
                                            </p:txEl>
                                          </p:spTgt>
                                        </p:tgtEl>
                                        <p:attrNameLst>
                                          <p:attrName>style.visibility</p:attrName>
                                        </p:attrNameLst>
                                      </p:cBhvr>
                                      <p:to>
                                        <p:strVal val="visible"/>
                                      </p:to>
                                    </p:set>
                                    <p:animEffect transition="in" filter="fade">
                                      <p:cBhvr>
                                        <p:cTn id="55" dur="2000"/>
                                        <p:tgtEl>
                                          <p:spTgt spid="282630">
                                            <p:txEl>
                                              <p:pRg st="11" end="11"/>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82630">
                                            <p:txEl>
                                              <p:pRg st="12" end="12"/>
                                            </p:txEl>
                                          </p:spTgt>
                                        </p:tgtEl>
                                        <p:attrNameLst>
                                          <p:attrName>style.visibility</p:attrName>
                                        </p:attrNameLst>
                                      </p:cBhvr>
                                      <p:to>
                                        <p:strVal val="visible"/>
                                      </p:to>
                                    </p:set>
                                    <p:animEffect transition="in" filter="fade">
                                      <p:cBhvr>
                                        <p:cTn id="60" dur="2000"/>
                                        <p:tgtEl>
                                          <p:spTgt spid="282630">
                                            <p:txEl>
                                              <p:pRg st="12" end="12"/>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82630">
                                            <p:txEl>
                                              <p:pRg st="14" end="14"/>
                                            </p:txEl>
                                          </p:spTgt>
                                        </p:tgtEl>
                                        <p:attrNameLst>
                                          <p:attrName>style.visibility</p:attrName>
                                        </p:attrNameLst>
                                      </p:cBhvr>
                                      <p:to>
                                        <p:strVal val="visible"/>
                                      </p:to>
                                    </p:set>
                                    <p:animEffect transition="in" filter="fade">
                                      <p:cBhvr>
                                        <p:cTn id="65" dur="2000"/>
                                        <p:tgtEl>
                                          <p:spTgt spid="282630">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30"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3652" name="Object 4"/>
          <p:cNvGraphicFramePr>
            <a:graphicFrameLocks noChangeAspect="1"/>
          </p:cNvGraphicFramePr>
          <p:nvPr/>
        </p:nvGraphicFramePr>
        <p:xfrm>
          <a:off x="900113" y="260350"/>
          <a:ext cx="7488237" cy="7191375"/>
        </p:xfrm>
        <a:graphic>
          <a:graphicData uri="http://schemas.openxmlformats.org/presentationml/2006/ole">
            <mc:AlternateContent xmlns:mc="http://schemas.openxmlformats.org/markup-compatibility/2006">
              <mc:Choice xmlns:v="urn:schemas-microsoft-com:vml" Requires="v">
                <p:oleObj spid="_x0000_s283677" name="Acrobat Document" r:id="rId3" imgW="5667170" imgH="8019840" progId="AcroExch.Document.7">
                  <p:embed/>
                </p:oleObj>
              </mc:Choice>
              <mc:Fallback>
                <p:oleObj name="Acrobat Document" r:id="rId3" imgW="5667170" imgH="8019840" progId="AcroExch.Document.7">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260350"/>
                        <a:ext cx="7488237" cy="7191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4674" name="Group 2"/>
          <p:cNvGrpSpPr>
            <a:grpSpLocks/>
          </p:cNvGrpSpPr>
          <p:nvPr/>
        </p:nvGrpSpPr>
        <p:grpSpPr bwMode="auto">
          <a:xfrm>
            <a:off x="0" y="0"/>
            <a:ext cx="9144000" cy="6858000"/>
            <a:chOff x="0" y="0"/>
            <a:chExt cx="5760" cy="4320"/>
          </a:xfrm>
        </p:grpSpPr>
        <p:sp>
          <p:nvSpPr>
            <p:cNvPr id="284675"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84676"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84677"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84678" name="Rectangle 6"/>
          <p:cNvSpPr>
            <a:spLocks noGrp="1" noChangeArrowheads="1"/>
          </p:cNvSpPr>
          <p:nvPr>
            <p:ph type="title"/>
          </p:nvPr>
        </p:nvSpPr>
        <p:spPr>
          <a:xfrm flipH="1" flipV="1">
            <a:off x="323850" y="0"/>
            <a:ext cx="133350" cy="274638"/>
          </a:xfrm>
        </p:spPr>
        <p:txBody>
          <a:bodyPr/>
          <a:lstStyle/>
          <a:p>
            <a:r>
              <a:rPr lang="de-AT" sz="3100" b="1">
                <a:solidFill>
                  <a:srgbClr val="000076"/>
                </a:solidFill>
                <a:effectLst>
                  <a:outerShdw blurRad="38100" dist="38100" dir="2700000" algn="tl">
                    <a:srgbClr val="C0C0C0"/>
                  </a:outerShdw>
                </a:effectLst>
              </a:rPr>
              <a:t>IV.</a:t>
            </a:r>
            <a:br>
              <a:rPr lang="de-AT" sz="3100" b="1">
                <a:solidFill>
                  <a:srgbClr val="000076"/>
                </a:solidFill>
                <a:effectLst>
                  <a:outerShdw blurRad="38100" dist="38100" dir="2700000" algn="tl">
                    <a:srgbClr val="C0C0C0"/>
                  </a:outerShdw>
                </a:effectLst>
              </a:rPr>
            </a:br>
            <a:r>
              <a:rPr lang="de-AT" sz="3100" b="1">
                <a:solidFill>
                  <a:srgbClr val="000076"/>
                </a:solidFill>
                <a:effectLst>
                  <a:outerShdw blurRad="38100" dist="38100" dir="2700000" algn="tl">
                    <a:srgbClr val="C0C0C0"/>
                  </a:outerShdw>
                </a:effectLst>
              </a:rPr>
              <a:t>Problembereiche</a:t>
            </a:r>
          </a:p>
        </p:txBody>
      </p:sp>
      <p:sp>
        <p:nvSpPr>
          <p:cNvPr id="284679" name="Rectangle 7"/>
          <p:cNvSpPr>
            <a:spLocks noGrp="1" noChangeArrowheads="1"/>
          </p:cNvSpPr>
          <p:nvPr>
            <p:ph type="body" idx="1"/>
          </p:nvPr>
        </p:nvSpPr>
        <p:spPr>
          <a:xfrm>
            <a:off x="468313" y="476250"/>
            <a:ext cx="8218487" cy="5649913"/>
          </a:xfrm>
        </p:spPr>
        <p:txBody>
          <a:bodyPr/>
          <a:lstStyle/>
          <a:p>
            <a:pPr marL="609600" indent="-609600">
              <a:lnSpc>
                <a:spcPct val="90000"/>
              </a:lnSpc>
              <a:buFontTx/>
              <a:buNone/>
            </a:pPr>
            <a:endParaRPr lang="de-AT" sz="2800"/>
          </a:p>
          <a:p>
            <a:pPr marL="609600" indent="-609600">
              <a:lnSpc>
                <a:spcPct val="90000"/>
              </a:lnSpc>
              <a:buFontTx/>
              <a:buNone/>
            </a:pPr>
            <a:r>
              <a:rPr lang="de-AT" sz="2800"/>
              <a:t>	</a:t>
            </a:r>
          </a:p>
          <a:p>
            <a:pPr marL="609600" indent="-609600">
              <a:lnSpc>
                <a:spcPct val="90000"/>
              </a:lnSpc>
              <a:buFontTx/>
              <a:buNone/>
            </a:pPr>
            <a:r>
              <a:rPr lang="de-AT" sz="2800"/>
              <a:t>	o Strafverfahren gegen 16jährige, die eigene Nacktfotos weitergaben </a:t>
            </a:r>
          </a:p>
          <a:p>
            <a:pPr marL="609600" indent="-609600">
              <a:lnSpc>
                <a:spcPct val="90000"/>
              </a:lnSpc>
              <a:buFontTx/>
              <a:buNone/>
            </a:pPr>
            <a:endParaRPr lang="de-AT" sz="2800"/>
          </a:p>
          <a:p>
            <a:pPr marL="609600" indent="-609600">
              <a:lnSpc>
                <a:spcPct val="90000"/>
              </a:lnSpc>
              <a:buFontTx/>
              <a:buNone/>
            </a:pPr>
            <a:r>
              <a:rPr lang="de-AT" sz="2800"/>
              <a:t>	o 7 Monate für Besitz von 5 Nacktbildern von „Vielleicht“-unter18jährigen (OGH 02.03.2010, 14 Os 73/09)</a:t>
            </a:r>
          </a:p>
          <a:p>
            <a:pPr marL="609600" indent="-609600">
              <a:lnSpc>
                <a:spcPct val="90000"/>
              </a:lnSpc>
              <a:buFontTx/>
              <a:buNone/>
            </a:pPr>
            <a:endParaRPr lang="de-AT" sz="2800"/>
          </a:p>
          <a:p>
            <a:pPr marL="609600" indent="-609600">
              <a:lnSpc>
                <a:spcPct val="90000"/>
              </a:lnSpc>
              <a:buFontTx/>
              <a:buNone/>
            </a:pPr>
            <a:r>
              <a:rPr lang="de-AT" sz="2800"/>
              <a:t>	o bloße Nacktbilder seit 2010 pornografisch, wenn Penis erigiert ist (OGH 02.03.2010, 14 Os 73/09)</a:t>
            </a:r>
          </a:p>
          <a:p>
            <a:pPr marL="609600" indent="-609600">
              <a:lnSpc>
                <a:spcPct val="90000"/>
              </a:lnSpc>
              <a:buFontTx/>
              <a:buNone/>
            </a:pPr>
            <a:endParaRPr lang="de-AT" sz="2800"/>
          </a:p>
          <a:p>
            <a:pPr marL="609600" indent="-609600">
              <a:lnSpc>
                <a:spcPct val="90000"/>
              </a:lnSpc>
            </a:pPr>
            <a:endParaRPr lang="de-AT" sz="28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4679">
                                            <p:txEl>
                                              <p:pRg st="1" end="1"/>
                                            </p:txEl>
                                          </p:spTgt>
                                        </p:tgtEl>
                                        <p:attrNameLst>
                                          <p:attrName>style.visibility</p:attrName>
                                        </p:attrNameLst>
                                      </p:cBhvr>
                                      <p:to>
                                        <p:strVal val="visible"/>
                                      </p:to>
                                    </p:set>
                                    <p:animEffect transition="in" filter="fade">
                                      <p:cBhvr>
                                        <p:cTn id="7" dur="1000"/>
                                        <p:tgtEl>
                                          <p:spTgt spid="28467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4679">
                                            <p:txEl>
                                              <p:pRg st="2" end="2"/>
                                            </p:txEl>
                                          </p:spTgt>
                                        </p:tgtEl>
                                        <p:attrNameLst>
                                          <p:attrName>style.visibility</p:attrName>
                                        </p:attrNameLst>
                                      </p:cBhvr>
                                      <p:to>
                                        <p:strVal val="visible"/>
                                      </p:to>
                                    </p:set>
                                    <p:animEffect transition="in" filter="fade">
                                      <p:cBhvr>
                                        <p:cTn id="12" dur="1000"/>
                                        <p:tgtEl>
                                          <p:spTgt spid="284679">
                                            <p:txEl>
                                              <p:pRg st="2" end="2"/>
                                            </p:txEl>
                                          </p:spTgt>
                                        </p:tgtEl>
                                      </p:cBhvr>
                                    </p:animEffect>
                                  </p:childTnLst>
                                </p:cTn>
                              </p:par>
                            </p:childTnLst>
                          </p:cTn>
                        </p:par>
                        <p:par>
                          <p:cTn id="13" fill="hold" nodeType="after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84679">
                                            <p:txEl>
                                              <p:pRg st="4" end="4"/>
                                            </p:txEl>
                                          </p:spTgt>
                                        </p:tgtEl>
                                        <p:attrNameLst>
                                          <p:attrName>style.visibility</p:attrName>
                                        </p:attrNameLst>
                                      </p:cBhvr>
                                      <p:to>
                                        <p:strVal val="visible"/>
                                      </p:to>
                                    </p:set>
                                    <p:animEffect transition="in" filter="fade">
                                      <p:cBhvr>
                                        <p:cTn id="16" dur="1000"/>
                                        <p:tgtEl>
                                          <p:spTgt spid="284679">
                                            <p:txEl>
                                              <p:pRg st="4" end="4"/>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84679">
                                            <p:txEl>
                                              <p:pRg st="6" end="6"/>
                                            </p:txEl>
                                          </p:spTgt>
                                        </p:tgtEl>
                                        <p:attrNameLst>
                                          <p:attrName>style.visibility</p:attrName>
                                        </p:attrNameLst>
                                      </p:cBhvr>
                                      <p:to>
                                        <p:strVal val="visible"/>
                                      </p:to>
                                    </p:set>
                                    <p:animEffect transition="in" filter="fade">
                                      <p:cBhvr>
                                        <p:cTn id="21" dur="1000"/>
                                        <p:tgtEl>
                                          <p:spTgt spid="2846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9"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922" name="Group 2"/>
          <p:cNvGrpSpPr>
            <a:grpSpLocks/>
          </p:cNvGrpSpPr>
          <p:nvPr/>
        </p:nvGrpSpPr>
        <p:grpSpPr bwMode="auto">
          <a:xfrm>
            <a:off x="0" y="0"/>
            <a:ext cx="9144000" cy="6858000"/>
            <a:chOff x="0" y="0"/>
            <a:chExt cx="5760" cy="4320"/>
          </a:xfrm>
        </p:grpSpPr>
        <p:sp>
          <p:nvSpPr>
            <p:cNvPr id="209923"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09924"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09925"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09926" name="Rectangle 6"/>
          <p:cNvSpPr>
            <a:spLocks noGrp="1" noChangeArrowheads="1"/>
          </p:cNvSpPr>
          <p:nvPr>
            <p:ph type="title"/>
          </p:nvPr>
        </p:nvSpPr>
        <p:spPr>
          <a:xfrm flipH="1" flipV="1">
            <a:off x="323850" y="0"/>
            <a:ext cx="133350" cy="274638"/>
          </a:xfrm>
        </p:spPr>
        <p:txBody>
          <a:bodyPr/>
          <a:lstStyle/>
          <a:p>
            <a:r>
              <a:rPr lang="de-AT" sz="3100" b="1">
                <a:solidFill>
                  <a:srgbClr val="000076"/>
                </a:solidFill>
                <a:effectLst>
                  <a:outerShdw blurRad="38100" dist="38100" dir="2700000" algn="tl">
                    <a:srgbClr val="C0C0C0"/>
                  </a:outerShdw>
                </a:effectLst>
              </a:rPr>
              <a:t>IV.</a:t>
            </a:r>
            <a:br>
              <a:rPr lang="de-AT" sz="3100" b="1">
                <a:solidFill>
                  <a:srgbClr val="000076"/>
                </a:solidFill>
                <a:effectLst>
                  <a:outerShdw blurRad="38100" dist="38100" dir="2700000" algn="tl">
                    <a:srgbClr val="C0C0C0"/>
                  </a:outerShdw>
                </a:effectLst>
              </a:rPr>
            </a:br>
            <a:r>
              <a:rPr lang="de-AT" sz="3100" b="1">
                <a:solidFill>
                  <a:srgbClr val="000076"/>
                </a:solidFill>
                <a:effectLst>
                  <a:outerShdw blurRad="38100" dist="38100" dir="2700000" algn="tl">
                    <a:srgbClr val="C0C0C0"/>
                  </a:outerShdw>
                </a:effectLst>
              </a:rPr>
              <a:t>Problembereiche</a:t>
            </a:r>
          </a:p>
        </p:txBody>
      </p:sp>
      <p:sp>
        <p:nvSpPr>
          <p:cNvPr id="209927" name="Rectangle 7"/>
          <p:cNvSpPr>
            <a:spLocks noGrp="1" noChangeArrowheads="1"/>
          </p:cNvSpPr>
          <p:nvPr>
            <p:ph type="body" idx="1"/>
          </p:nvPr>
        </p:nvSpPr>
        <p:spPr>
          <a:xfrm>
            <a:off x="457200" y="333375"/>
            <a:ext cx="8229600" cy="5792788"/>
          </a:xfrm>
        </p:spPr>
        <p:txBody>
          <a:bodyPr/>
          <a:lstStyle/>
          <a:p>
            <a:pPr marL="609600" indent="-609600" algn="ctr">
              <a:lnSpc>
                <a:spcPct val="80000"/>
              </a:lnSpc>
              <a:buFontTx/>
              <a:buNone/>
            </a:pPr>
            <a:r>
              <a:rPr lang="de-AT" b="1" dirty="0" smtClean="0"/>
              <a:t>Vorschlag für neue </a:t>
            </a:r>
            <a:r>
              <a:rPr lang="de-AT" b="1" dirty="0"/>
              <a:t>EU-Richtlinie</a:t>
            </a:r>
            <a:r>
              <a:rPr lang="de-AT" sz="2400" dirty="0"/>
              <a:t> </a:t>
            </a:r>
          </a:p>
          <a:p>
            <a:pPr marL="609600" indent="-609600" algn="ctr">
              <a:lnSpc>
                <a:spcPct val="80000"/>
              </a:lnSpc>
              <a:buFontTx/>
              <a:buNone/>
            </a:pPr>
            <a:r>
              <a:rPr lang="de-AT" sz="2000" dirty="0"/>
              <a:t>zur Bekämpfung von Kinderpornografie</a:t>
            </a:r>
            <a:r>
              <a:rPr lang="de-AT" sz="1400" dirty="0"/>
              <a:t> </a:t>
            </a:r>
          </a:p>
          <a:p>
            <a:pPr marL="609600" indent="-609600" algn="ctr">
              <a:lnSpc>
                <a:spcPct val="80000"/>
              </a:lnSpc>
              <a:buFontTx/>
              <a:buNone/>
            </a:pPr>
            <a:r>
              <a:rPr lang="de-AT" sz="1600" dirty="0"/>
              <a:t>(KOM (2010)94)</a:t>
            </a:r>
          </a:p>
          <a:p>
            <a:pPr marL="609600" indent="-609600">
              <a:lnSpc>
                <a:spcPct val="80000"/>
              </a:lnSpc>
              <a:buFontTx/>
              <a:buNone/>
            </a:pPr>
            <a:endParaRPr lang="de-AT" sz="1600" dirty="0"/>
          </a:p>
          <a:p>
            <a:pPr marL="609600" indent="-609600">
              <a:lnSpc>
                <a:spcPct val="80000"/>
              </a:lnSpc>
              <a:buFontTx/>
              <a:buNone/>
            </a:pPr>
            <a:r>
              <a:rPr lang="de-AT" sz="2400" dirty="0"/>
              <a:t>Mitgliedstaaten müssen kriminalisieren:</a:t>
            </a:r>
          </a:p>
          <a:p>
            <a:pPr marL="609600" indent="-609600">
              <a:lnSpc>
                <a:spcPct val="80000"/>
              </a:lnSpc>
              <a:buFontTx/>
              <a:buNone/>
            </a:pPr>
            <a:endParaRPr lang="de-AT" sz="2400" dirty="0"/>
          </a:p>
          <a:p>
            <a:pPr marL="609600" indent="-609600">
              <a:lnSpc>
                <a:spcPct val="80000"/>
              </a:lnSpc>
            </a:pPr>
            <a:r>
              <a:rPr lang="de-AT" sz="2400" dirty="0"/>
              <a:t>Erotika mit </a:t>
            </a:r>
            <a:r>
              <a:rPr lang="de-AT" sz="2400" b="1" dirty="0"/>
              <a:t>nachweislich erwachsenen </a:t>
            </a:r>
            <a:r>
              <a:rPr lang="de-AT" sz="2400" b="1" dirty="0" err="1"/>
              <a:t>DarstellerInnen</a:t>
            </a:r>
            <a:r>
              <a:rPr lang="de-AT" sz="2400" dirty="0"/>
              <a:t>, die (in den Augen des Gerichtes) wie unter 18 aussehen </a:t>
            </a:r>
          </a:p>
          <a:p>
            <a:pPr marL="609600" indent="-609600">
              <a:lnSpc>
                <a:spcPct val="80000"/>
              </a:lnSpc>
            </a:pPr>
            <a:r>
              <a:rPr lang="de-AT" sz="2400" dirty="0"/>
              <a:t>Herstellung und Besitz </a:t>
            </a:r>
            <a:r>
              <a:rPr lang="de-AT" sz="2400" b="1" dirty="0"/>
              <a:t>rein fiktiver Darstellungen</a:t>
            </a:r>
            <a:r>
              <a:rPr lang="de-AT" sz="2400" dirty="0"/>
              <a:t> </a:t>
            </a:r>
            <a:r>
              <a:rPr lang="de-AT" sz="2400" b="1" dirty="0"/>
              <a:t>im Privaten</a:t>
            </a:r>
            <a:r>
              <a:rPr lang="de-AT" sz="2400" dirty="0"/>
              <a:t> (</a:t>
            </a:r>
            <a:r>
              <a:rPr lang="de-AT" sz="2400" dirty="0" err="1"/>
              <a:t>zB</a:t>
            </a:r>
            <a:r>
              <a:rPr lang="de-AT" sz="2400" dirty="0"/>
              <a:t> 14jähriger zeichnet „realistisch“ eine 17jährige nackte Schönheit) </a:t>
            </a:r>
          </a:p>
          <a:p>
            <a:pPr marL="609600" indent="-609600">
              <a:lnSpc>
                <a:spcPct val="80000"/>
              </a:lnSpc>
            </a:pPr>
            <a:r>
              <a:rPr lang="de-AT" sz="2400" dirty="0"/>
              <a:t>Einverständlichen </a:t>
            </a:r>
            <a:r>
              <a:rPr lang="de-AT" sz="2400" b="1" dirty="0" err="1"/>
              <a:t>Webcamsex</a:t>
            </a:r>
            <a:r>
              <a:rPr lang="de-AT" sz="2400" dirty="0"/>
              <a:t> oder Herstellen von </a:t>
            </a:r>
            <a:r>
              <a:rPr lang="de-AT" sz="2400" b="1" dirty="0"/>
              <a:t>Fotos</a:t>
            </a:r>
            <a:r>
              <a:rPr lang="de-AT" sz="2400" dirty="0"/>
              <a:t> eines 19j mit seiner 17j Freundin, wenn das Gericht ihnen keinen „ähnlichen mentalen und körperlichen  Entwicklungsstand“ zugesteht oder (trotzdem) „Missbrauch“ „indiziert“ sieht</a:t>
            </a:r>
          </a:p>
          <a:p>
            <a:pPr marL="609600" indent="-609600">
              <a:lnSpc>
                <a:spcPct val="80000"/>
              </a:lnSpc>
            </a:pPr>
            <a:endParaRPr lang="de-AT" sz="24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9926"/>
                                        </p:tgtEl>
                                        <p:attrNameLst>
                                          <p:attrName>style.visibility</p:attrName>
                                        </p:attrNameLst>
                                      </p:cBhvr>
                                      <p:to>
                                        <p:strVal val="visible"/>
                                      </p:to>
                                    </p:set>
                                    <p:animEffect transition="in" filter="fade">
                                      <p:cBhvr>
                                        <p:cTn id="7" dur="1000"/>
                                        <p:tgtEl>
                                          <p:spTgt spid="209926"/>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09927">
                                            <p:txEl>
                                              <p:pRg st="0" end="0"/>
                                            </p:txEl>
                                          </p:spTgt>
                                        </p:tgtEl>
                                        <p:attrNameLst>
                                          <p:attrName>style.visibility</p:attrName>
                                        </p:attrNameLst>
                                      </p:cBhvr>
                                      <p:to>
                                        <p:strVal val="visible"/>
                                      </p:to>
                                    </p:set>
                                    <p:animEffect transition="in" filter="fade">
                                      <p:cBhvr>
                                        <p:cTn id="11" dur="1000"/>
                                        <p:tgtEl>
                                          <p:spTgt spid="209927">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09927">
                                            <p:txEl>
                                              <p:pRg st="1" end="1"/>
                                            </p:txEl>
                                          </p:spTgt>
                                        </p:tgtEl>
                                        <p:attrNameLst>
                                          <p:attrName>style.visibility</p:attrName>
                                        </p:attrNameLst>
                                      </p:cBhvr>
                                      <p:to>
                                        <p:strVal val="visible"/>
                                      </p:to>
                                    </p:set>
                                    <p:animEffect transition="in" filter="fade">
                                      <p:cBhvr>
                                        <p:cTn id="16" dur="1000"/>
                                        <p:tgtEl>
                                          <p:spTgt spid="209927">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9927">
                                            <p:txEl>
                                              <p:pRg st="2" end="2"/>
                                            </p:txEl>
                                          </p:spTgt>
                                        </p:tgtEl>
                                        <p:attrNameLst>
                                          <p:attrName>style.visibility</p:attrName>
                                        </p:attrNameLst>
                                      </p:cBhvr>
                                      <p:to>
                                        <p:strVal val="visible"/>
                                      </p:to>
                                    </p:set>
                                    <p:animEffect transition="in" filter="fade">
                                      <p:cBhvr>
                                        <p:cTn id="19" dur="1000"/>
                                        <p:tgtEl>
                                          <p:spTgt spid="209927">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9927">
                                            <p:txEl>
                                              <p:pRg st="4" end="4"/>
                                            </p:txEl>
                                          </p:spTgt>
                                        </p:tgtEl>
                                        <p:attrNameLst>
                                          <p:attrName>style.visibility</p:attrName>
                                        </p:attrNameLst>
                                      </p:cBhvr>
                                      <p:to>
                                        <p:strVal val="visible"/>
                                      </p:to>
                                    </p:set>
                                    <p:animEffect transition="in" filter="fade">
                                      <p:cBhvr>
                                        <p:cTn id="24" dur="1000"/>
                                        <p:tgtEl>
                                          <p:spTgt spid="209927">
                                            <p:txEl>
                                              <p:pRg st="4" end="4"/>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9927">
                                            <p:txEl>
                                              <p:pRg st="6" end="6"/>
                                            </p:txEl>
                                          </p:spTgt>
                                        </p:tgtEl>
                                        <p:attrNameLst>
                                          <p:attrName>style.visibility</p:attrName>
                                        </p:attrNameLst>
                                      </p:cBhvr>
                                      <p:to>
                                        <p:strVal val="visible"/>
                                      </p:to>
                                    </p:set>
                                    <p:animEffect transition="in" filter="fade">
                                      <p:cBhvr>
                                        <p:cTn id="29" dur="1000"/>
                                        <p:tgtEl>
                                          <p:spTgt spid="209927">
                                            <p:txEl>
                                              <p:pRg st="6" end="6"/>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09927">
                                            <p:txEl>
                                              <p:pRg st="7" end="7"/>
                                            </p:txEl>
                                          </p:spTgt>
                                        </p:tgtEl>
                                        <p:attrNameLst>
                                          <p:attrName>style.visibility</p:attrName>
                                        </p:attrNameLst>
                                      </p:cBhvr>
                                      <p:to>
                                        <p:strVal val="visible"/>
                                      </p:to>
                                    </p:set>
                                    <p:animEffect transition="in" filter="fade">
                                      <p:cBhvr>
                                        <p:cTn id="34" dur="1000"/>
                                        <p:tgtEl>
                                          <p:spTgt spid="209927">
                                            <p:txEl>
                                              <p:pRg st="7" end="7"/>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09927">
                                            <p:txEl>
                                              <p:pRg st="8" end="8"/>
                                            </p:txEl>
                                          </p:spTgt>
                                        </p:tgtEl>
                                        <p:attrNameLst>
                                          <p:attrName>style.visibility</p:attrName>
                                        </p:attrNameLst>
                                      </p:cBhvr>
                                      <p:to>
                                        <p:strVal val="visible"/>
                                      </p:to>
                                    </p:set>
                                    <p:animEffect transition="in" filter="fade">
                                      <p:cBhvr>
                                        <p:cTn id="39" dur="1000"/>
                                        <p:tgtEl>
                                          <p:spTgt spid="20992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6" grpId="0"/>
      <p:bldP spid="209927"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0946" name="Group 2"/>
          <p:cNvGrpSpPr>
            <a:grpSpLocks/>
          </p:cNvGrpSpPr>
          <p:nvPr/>
        </p:nvGrpSpPr>
        <p:grpSpPr bwMode="auto">
          <a:xfrm>
            <a:off x="0" y="0"/>
            <a:ext cx="9144000" cy="6858000"/>
            <a:chOff x="0" y="0"/>
            <a:chExt cx="5760" cy="4320"/>
          </a:xfrm>
        </p:grpSpPr>
        <p:sp>
          <p:nvSpPr>
            <p:cNvPr id="210947"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10948"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10949"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10950" name="Rectangle 6"/>
          <p:cNvSpPr>
            <a:spLocks noGrp="1" noChangeArrowheads="1"/>
          </p:cNvSpPr>
          <p:nvPr>
            <p:ph type="title"/>
          </p:nvPr>
        </p:nvSpPr>
        <p:spPr>
          <a:xfrm flipH="1" flipV="1">
            <a:off x="323850" y="0"/>
            <a:ext cx="133350" cy="274638"/>
          </a:xfrm>
        </p:spPr>
        <p:txBody>
          <a:bodyPr/>
          <a:lstStyle/>
          <a:p>
            <a:r>
              <a:rPr lang="de-AT" sz="3100" b="1">
                <a:solidFill>
                  <a:srgbClr val="000076"/>
                </a:solidFill>
                <a:effectLst>
                  <a:outerShdw blurRad="38100" dist="38100" dir="2700000" algn="tl">
                    <a:srgbClr val="C0C0C0"/>
                  </a:outerShdw>
                </a:effectLst>
              </a:rPr>
              <a:t>IV.</a:t>
            </a:r>
            <a:br>
              <a:rPr lang="de-AT" sz="3100" b="1">
                <a:solidFill>
                  <a:srgbClr val="000076"/>
                </a:solidFill>
                <a:effectLst>
                  <a:outerShdw blurRad="38100" dist="38100" dir="2700000" algn="tl">
                    <a:srgbClr val="C0C0C0"/>
                  </a:outerShdw>
                </a:effectLst>
              </a:rPr>
            </a:br>
            <a:r>
              <a:rPr lang="de-AT" sz="3100" b="1">
                <a:solidFill>
                  <a:srgbClr val="000076"/>
                </a:solidFill>
                <a:effectLst>
                  <a:outerShdw blurRad="38100" dist="38100" dir="2700000" algn="tl">
                    <a:srgbClr val="C0C0C0"/>
                  </a:outerShdw>
                </a:effectLst>
              </a:rPr>
              <a:t>Problembereiche</a:t>
            </a:r>
          </a:p>
        </p:txBody>
      </p:sp>
      <p:sp>
        <p:nvSpPr>
          <p:cNvPr id="210951" name="Rectangle 7"/>
          <p:cNvSpPr>
            <a:spLocks noGrp="1" noChangeArrowheads="1"/>
          </p:cNvSpPr>
          <p:nvPr>
            <p:ph type="body" idx="1"/>
          </p:nvPr>
        </p:nvSpPr>
        <p:spPr>
          <a:xfrm>
            <a:off x="457200" y="333375"/>
            <a:ext cx="8229600" cy="6048375"/>
          </a:xfrm>
        </p:spPr>
        <p:txBody>
          <a:bodyPr/>
          <a:lstStyle/>
          <a:p>
            <a:pPr marL="609600" indent="-609600">
              <a:lnSpc>
                <a:spcPct val="80000"/>
              </a:lnSpc>
              <a:buFontTx/>
              <a:buNone/>
            </a:pPr>
            <a:endParaRPr lang="de-AT" sz="2400" dirty="0"/>
          </a:p>
          <a:p>
            <a:pPr marL="609600" indent="-609600">
              <a:lnSpc>
                <a:spcPct val="80000"/>
              </a:lnSpc>
            </a:pPr>
            <a:r>
              <a:rPr lang="de-AT" sz="2400" dirty="0"/>
              <a:t>Keine Beschränkung auf Pornografie und keine Ausnahme für Kunst, Wissenschaft etc.:</a:t>
            </a:r>
          </a:p>
          <a:p>
            <a:pPr marL="609600" indent="-609600">
              <a:lnSpc>
                <a:spcPct val="80000"/>
              </a:lnSpc>
              <a:buFontTx/>
              <a:buNone/>
            </a:pPr>
            <a:r>
              <a:rPr lang="de-AT" sz="2400" dirty="0"/>
              <a:t>	-&gt; auch </a:t>
            </a:r>
            <a:r>
              <a:rPr lang="de-AT" sz="2400" b="1" dirty="0"/>
              <a:t>Spielfilme</a:t>
            </a:r>
            <a:r>
              <a:rPr lang="de-AT" sz="2400" dirty="0"/>
              <a:t> (wie „Die Blechtrommel“ und die üblichen Pubertätskomödien á la „Eis am Stiel“) oder </a:t>
            </a:r>
            <a:r>
              <a:rPr lang="de-AT" sz="2400" b="1" dirty="0"/>
              <a:t>Dokumentar- und Lehrfilme</a:t>
            </a:r>
            <a:r>
              <a:rPr lang="de-AT" sz="2400" dirty="0"/>
              <a:t> mit simulierten Sexszenen unter 18j erfasst, wenn die </a:t>
            </a:r>
            <a:r>
              <a:rPr lang="de-AT" sz="2400" dirty="0" err="1"/>
              <a:t>SchauspielerInnen</a:t>
            </a:r>
            <a:r>
              <a:rPr lang="de-AT" sz="2400" dirty="0"/>
              <a:t> unter 18 sind </a:t>
            </a:r>
          </a:p>
          <a:p>
            <a:pPr marL="609600" indent="-609600">
              <a:lnSpc>
                <a:spcPct val="80000"/>
              </a:lnSpc>
              <a:buFontTx/>
              <a:buNone/>
            </a:pPr>
            <a:r>
              <a:rPr lang="de-AT" sz="2400" dirty="0"/>
              <a:t>	(unklar ob auch bei erwachsenen </a:t>
            </a:r>
            <a:r>
              <a:rPr lang="de-AT" sz="2400" dirty="0" err="1"/>
              <a:t>SchauspielerInnen</a:t>
            </a:r>
            <a:r>
              <a:rPr lang="de-AT" sz="2400" dirty="0"/>
              <a:t>)</a:t>
            </a:r>
          </a:p>
          <a:p>
            <a:pPr marL="609600" indent="-609600">
              <a:lnSpc>
                <a:spcPct val="80000"/>
              </a:lnSpc>
            </a:pPr>
            <a:r>
              <a:rPr lang="de-AT" sz="2400" dirty="0"/>
              <a:t>Bloßer privater </a:t>
            </a:r>
            <a:r>
              <a:rPr lang="de-AT" sz="2400" b="1" dirty="0"/>
              <a:t>Besitz</a:t>
            </a:r>
            <a:r>
              <a:rPr lang="de-AT" sz="2400" dirty="0"/>
              <a:t>: Mindesthöchststrafe 2 Jahre</a:t>
            </a:r>
          </a:p>
          <a:p>
            <a:pPr marL="609600" indent="-609600">
              <a:lnSpc>
                <a:spcPct val="80000"/>
              </a:lnSpc>
            </a:pPr>
            <a:r>
              <a:rPr lang="de-AT" sz="2400" b="1" dirty="0"/>
              <a:t>Anzeigepflicht </a:t>
            </a:r>
            <a:r>
              <a:rPr lang="de-AT" sz="2400" dirty="0"/>
              <a:t>für jede/n (!) bei „begründetem Verdacht“</a:t>
            </a:r>
          </a:p>
          <a:p>
            <a:pPr marL="609600" indent="-609600">
              <a:lnSpc>
                <a:spcPct val="80000"/>
              </a:lnSpc>
            </a:pPr>
            <a:r>
              <a:rPr lang="de-AT" sz="2400" b="1" dirty="0"/>
              <a:t>Verbot</a:t>
            </a:r>
            <a:r>
              <a:rPr lang="de-AT" sz="2400" dirty="0"/>
              <a:t> jeden regelmäßigen </a:t>
            </a:r>
            <a:r>
              <a:rPr lang="de-AT" sz="2400" b="1" dirty="0"/>
              <a:t>Kontakts mit unter 18j</a:t>
            </a:r>
            <a:r>
              <a:rPr lang="de-AT" sz="2400" dirty="0"/>
              <a:t> (Obsorge, Beruf, privat, Bahn/Bus/</a:t>
            </a:r>
            <a:r>
              <a:rPr lang="de-AT" sz="2400" dirty="0" err="1"/>
              <a:t>Strassenbahn</a:t>
            </a:r>
            <a:r>
              <a:rPr lang="de-AT" sz="2400" dirty="0"/>
              <a:t>?)</a:t>
            </a:r>
          </a:p>
          <a:p>
            <a:pPr marL="609600" indent="-609600">
              <a:lnSpc>
                <a:spcPct val="80000"/>
              </a:lnSpc>
            </a:pPr>
            <a:r>
              <a:rPr lang="de-AT" sz="2400" dirty="0"/>
              <a:t>Schutz vor Kinder(!)</a:t>
            </a:r>
            <a:r>
              <a:rPr lang="de-AT" sz="2400" dirty="0" err="1"/>
              <a:t>pornografie</a:t>
            </a:r>
            <a:r>
              <a:rPr lang="de-AT" sz="2400" dirty="0"/>
              <a:t>?</a:t>
            </a:r>
          </a:p>
          <a:p>
            <a:pPr marL="609600" indent="-609600">
              <a:lnSpc>
                <a:spcPct val="80000"/>
              </a:lnSpc>
            </a:pPr>
            <a:r>
              <a:rPr lang="de-AT" sz="2400" dirty="0"/>
              <a:t>07.10.10: </a:t>
            </a:r>
            <a:r>
              <a:rPr lang="de-AT" sz="2400" b="1" dirty="0"/>
              <a:t>Einigung der 27 Mitgliedstaaten</a:t>
            </a:r>
            <a:r>
              <a:rPr lang="de-AT" sz="2400" dirty="0"/>
              <a:t>, neue Tatbestände müssen binnen 2 Jahren (nach Inkrafttreten der RL) eingeführt werden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0950"/>
                                        </p:tgtEl>
                                        <p:attrNameLst>
                                          <p:attrName>style.visibility</p:attrName>
                                        </p:attrNameLst>
                                      </p:cBhvr>
                                      <p:to>
                                        <p:strVal val="visible"/>
                                      </p:to>
                                    </p:set>
                                    <p:animEffect transition="in" filter="fade">
                                      <p:cBhvr>
                                        <p:cTn id="7" dur="1000"/>
                                        <p:tgtEl>
                                          <p:spTgt spid="210950"/>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10951">
                                            <p:txEl>
                                              <p:pRg st="1" end="1"/>
                                            </p:txEl>
                                          </p:spTgt>
                                        </p:tgtEl>
                                        <p:attrNameLst>
                                          <p:attrName>style.visibility</p:attrName>
                                        </p:attrNameLst>
                                      </p:cBhvr>
                                      <p:to>
                                        <p:strVal val="visible"/>
                                      </p:to>
                                    </p:set>
                                    <p:animEffect transition="in" filter="fade">
                                      <p:cBhvr>
                                        <p:cTn id="11" dur="1000"/>
                                        <p:tgtEl>
                                          <p:spTgt spid="210951">
                                            <p:txEl>
                                              <p:pRg st="1" end="1"/>
                                            </p:txEl>
                                          </p:spTgt>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10951">
                                            <p:txEl>
                                              <p:pRg st="2" end="2"/>
                                            </p:txEl>
                                          </p:spTgt>
                                        </p:tgtEl>
                                        <p:attrNameLst>
                                          <p:attrName>style.visibility</p:attrName>
                                        </p:attrNameLst>
                                      </p:cBhvr>
                                      <p:to>
                                        <p:strVal val="visible"/>
                                      </p:to>
                                    </p:set>
                                    <p:animEffect transition="in" filter="fade">
                                      <p:cBhvr>
                                        <p:cTn id="15" dur="1000"/>
                                        <p:tgtEl>
                                          <p:spTgt spid="210951">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0951">
                                            <p:txEl>
                                              <p:pRg st="3" end="3"/>
                                            </p:txEl>
                                          </p:spTgt>
                                        </p:tgtEl>
                                        <p:attrNameLst>
                                          <p:attrName>style.visibility</p:attrName>
                                        </p:attrNameLst>
                                      </p:cBhvr>
                                      <p:to>
                                        <p:strVal val="visible"/>
                                      </p:to>
                                    </p:set>
                                    <p:animEffect transition="in" filter="fade">
                                      <p:cBhvr>
                                        <p:cTn id="20" dur="1000"/>
                                        <p:tgtEl>
                                          <p:spTgt spid="210951">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10951">
                                            <p:txEl>
                                              <p:pRg st="4" end="4"/>
                                            </p:txEl>
                                          </p:spTgt>
                                        </p:tgtEl>
                                        <p:attrNameLst>
                                          <p:attrName>style.visibility</p:attrName>
                                        </p:attrNameLst>
                                      </p:cBhvr>
                                      <p:to>
                                        <p:strVal val="visible"/>
                                      </p:to>
                                    </p:set>
                                    <p:animEffect transition="in" filter="fade">
                                      <p:cBhvr>
                                        <p:cTn id="25" dur="1000"/>
                                        <p:tgtEl>
                                          <p:spTgt spid="210951">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10951">
                                            <p:txEl>
                                              <p:pRg st="5" end="5"/>
                                            </p:txEl>
                                          </p:spTgt>
                                        </p:tgtEl>
                                        <p:attrNameLst>
                                          <p:attrName>style.visibility</p:attrName>
                                        </p:attrNameLst>
                                      </p:cBhvr>
                                      <p:to>
                                        <p:strVal val="visible"/>
                                      </p:to>
                                    </p:set>
                                    <p:animEffect transition="in" filter="fade">
                                      <p:cBhvr>
                                        <p:cTn id="30" dur="1000"/>
                                        <p:tgtEl>
                                          <p:spTgt spid="210951">
                                            <p:txEl>
                                              <p:pRg st="5" end="5"/>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0951">
                                            <p:txEl>
                                              <p:pRg st="6" end="6"/>
                                            </p:txEl>
                                          </p:spTgt>
                                        </p:tgtEl>
                                        <p:attrNameLst>
                                          <p:attrName>style.visibility</p:attrName>
                                        </p:attrNameLst>
                                      </p:cBhvr>
                                      <p:to>
                                        <p:strVal val="visible"/>
                                      </p:to>
                                    </p:set>
                                    <p:animEffect transition="in" filter="fade">
                                      <p:cBhvr>
                                        <p:cTn id="35" dur="1000"/>
                                        <p:tgtEl>
                                          <p:spTgt spid="210951">
                                            <p:txEl>
                                              <p:pRg st="6" end="6"/>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10951">
                                            <p:txEl>
                                              <p:pRg st="7" end="7"/>
                                            </p:txEl>
                                          </p:spTgt>
                                        </p:tgtEl>
                                        <p:attrNameLst>
                                          <p:attrName>style.visibility</p:attrName>
                                        </p:attrNameLst>
                                      </p:cBhvr>
                                      <p:to>
                                        <p:strVal val="visible"/>
                                      </p:to>
                                    </p:set>
                                    <p:animEffect transition="in" filter="fade">
                                      <p:cBhvr>
                                        <p:cTn id="40" dur="1000"/>
                                        <p:tgtEl>
                                          <p:spTgt spid="210951">
                                            <p:txEl>
                                              <p:pRg st="7" end="7"/>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10951">
                                            <p:txEl>
                                              <p:pRg st="8" end="8"/>
                                            </p:txEl>
                                          </p:spTgt>
                                        </p:tgtEl>
                                        <p:attrNameLst>
                                          <p:attrName>style.visibility</p:attrName>
                                        </p:attrNameLst>
                                      </p:cBhvr>
                                      <p:to>
                                        <p:strVal val="visible"/>
                                      </p:to>
                                    </p:set>
                                    <p:animEffect transition="in" filter="fade">
                                      <p:cBhvr>
                                        <p:cTn id="45" dur="1000"/>
                                        <p:tgtEl>
                                          <p:spTgt spid="2109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50" grpId="0"/>
      <p:bldP spid="210951" grpId="0" uiExpand="1"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922" name="Group 2"/>
          <p:cNvGrpSpPr>
            <a:grpSpLocks/>
          </p:cNvGrpSpPr>
          <p:nvPr/>
        </p:nvGrpSpPr>
        <p:grpSpPr bwMode="auto">
          <a:xfrm>
            <a:off x="0" y="0"/>
            <a:ext cx="9144000" cy="6858000"/>
            <a:chOff x="0" y="0"/>
            <a:chExt cx="5760" cy="4320"/>
          </a:xfrm>
        </p:grpSpPr>
        <p:sp>
          <p:nvSpPr>
            <p:cNvPr id="209923"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09924"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09925"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09926" name="Rectangle 6"/>
          <p:cNvSpPr>
            <a:spLocks noGrp="1" noChangeArrowheads="1"/>
          </p:cNvSpPr>
          <p:nvPr>
            <p:ph type="title"/>
          </p:nvPr>
        </p:nvSpPr>
        <p:spPr>
          <a:xfrm flipH="1" flipV="1">
            <a:off x="323850" y="0"/>
            <a:ext cx="133350" cy="274638"/>
          </a:xfrm>
        </p:spPr>
        <p:txBody>
          <a:bodyPr/>
          <a:lstStyle/>
          <a:p>
            <a:r>
              <a:rPr lang="de-AT" sz="3100" b="1">
                <a:solidFill>
                  <a:srgbClr val="000076"/>
                </a:solidFill>
                <a:effectLst>
                  <a:outerShdw blurRad="38100" dist="38100" dir="2700000" algn="tl">
                    <a:srgbClr val="C0C0C0"/>
                  </a:outerShdw>
                </a:effectLst>
              </a:rPr>
              <a:t>IV.</a:t>
            </a:r>
            <a:br>
              <a:rPr lang="de-AT" sz="3100" b="1">
                <a:solidFill>
                  <a:srgbClr val="000076"/>
                </a:solidFill>
                <a:effectLst>
                  <a:outerShdw blurRad="38100" dist="38100" dir="2700000" algn="tl">
                    <a:srgbClr val="C0C0C0"/>
                  </a:outerShdw>
                </a:effectLst>
              </a:rPr>
            </a:br>
            <a:r>
              <a:rPr lang="de-AT" sz="3100" b="1">
                <a:solidFill>
                  <a:srgbClr val="000076"/>
                </a:solidFill>
                <a:effectLst>
                  <a:outerShdw blurRad="38100" dist="38100" dir="2700000" algn="tl">
                    <a:srgbClr val="C0C0C0"/>
                  </a:outerShdw>
                </a:effectLst>
              </a:rPr>
              <a:t>Problembereiche</a:t>
            </a:r>
          </a:p>
        </p:txBody>
      </p:sp>
      <p:sp>
        <p:nvSpPr>
          <p:cNvPr id="209927" name="Rectangle 7"/>
          <p:cNvSpPr>
            <a:spLocks noGrp="1" noChangeArrowheads="1"/>
          </p:cNvSpPr>
          <p:nvPr>
            <p:ph type="body" idx="1"/>
          </p:nvPr>
        </p:nvSpPr>
        <p:spPr>
          <a:xfrm>
            <a:off x="457200" y="333375"/>
            <a:ext cx="8229600" cy="5792788"/>
          </a:xfrm>
        </p:spPr>
        <p:txBody>
          <a:bodyPr/>
          <a:lstStyle/>
          <a:p>
            <a:pPr marL="609600" indent="-609600">
              <a:lnSpc>
                <a:spcPct val="80000"/>
              </a:lnSpc>
              <a:buFontTx/>
              <a:buNone/>
            </a:pPr>
            <a:endParaRPr lang="de-DE" sz="2000" b="1" dirty="0" smtClean="0"/>
          </a:p>
          <a:p>
            <a:pPr marL="0" indent="0">
              <a:lnSpc>
                <a:spcPct val="80000"/>
              </a:lnSpc>
              <a:buFontTx/>
              <a:buNone/>
            </a:pPr>
            <a:endParaRPr lang="de-DE" sz="2000" b="1" dirty="0" smtClean="0"/>
          </a:p>
          <a:p>
            <a:pPr marL="0" indent="0">
              <a:lnSpc>
                <a:spcPct val="80000"/>
              </a:lnSpc>
              <a:buFontTx/>
              <a:buNone/>
            </a:pPr>
            <a:endParaRPr lang="de-DE" sz="2000" b="1" dirty="0"/>
          </a:p>
          <a:p>
            <a:pPr marL="0" indent="0">
              <a:lnSpc>
                <a:spcPct val="80000"/>
              </a:lnSpc>
              <a:buFontTx/>
              <a:buNone/>
            </a:pPr>
            <a:endParaRPr lang="de-DE" sz="2000" b="1" dirty="0"/>
          </a:p>
          <a:p>
            <a:pPr marL="269875" indent="-269875">
              <a:lnSpc>
                <a:spcPct val="80000"/>
              </a:lnSpc>
              <a:buFontTx/>
              <a:buNone/>
            </a:pPr>
            <a:r>
              <a:rPr lang="de-DE" sz="2400" dirty="0" smtClean="0"/>
              <a:t>-&gt; </a:t>
            </a:r>
            <a:r>
              <a:rPr lang="de-DE" sz="2400" b="1" dirty="0" smtClean="0"/>
              <a:t>Erklärung </a:t>
            </a:r>
            <a:r>
              <a:rPr lang="de-DE" sz="2400" b="1" dirty="0"/>
              <a:t>der deutschsprachigen </a:t>
            </a:r>
            <a:r>
              <a:rPr lang="de-DE" sz="2400" b="1" dirty="0" smtClean="0"/>
              <a:t>sexualwissenschaftlichen Gesellschaften (</a:t>
            </a:r>
            <a:r>
              <a:rPr lang="de-DE" sz="2400" b="1" dirty="0" err="1" smtClean="0"/>
              <a:t>DGfS</a:t>
            </a:r>
            <a:r>
              <a:rPr lang="de-DE" sz="2400" b="1" dirty="0" smtClean="0"/>
              <a:t>, DGG, GSW, DGSMT, ÖGS, DGSS) </a:t>
            </a:r>
            <a:r>
              <a:rPr lang="de-DE" sz="2400" dirty="0" smtClean="0"/>
              <a:t>(13.02.2011) (versandt u.a. an alle EP-Abgeordneten)</a:t>
            </a:r>
          </a:p>
          <a:p>
            <a:pPr marL="609600" indent="-609600">
              <a:lnSpc>
                <a:spcPct val="80000"/>
              </a:lnSpc>
              <a:buFontTx/>
              <a:buNone/>
            </a:pPr>
            <a:endParaRPr lang="de-DE" sz="2400" b="1" dirty="0" smtClean="0"/>
          </a:p>
          <a:p>
            <a:pPr marL="609600" indent="-609600">
              <a:lnSpc>
                <a:spcPct val="80000"/>
              </a:lnSpc>
              <a:buFontTx/>
              <a:buNone/>
            </a:pPr>
            <a:r>
              <a:rPr lang="de-DE" sz="2400" dirty="0" smtClean="0"/>
              <a:t>-&gt; Behandlung des </a:t>
            </a:r>
            <a:r>
              <a:rPr lang="de-DE" sz="2400" dirty="0"/>
              <a:t>R</a:t>
            </a:r>
            <a:r>
              <a:rPr lang="de-DE" sz="2400" dirty="0" smtClean="0"/>
              <a:t>ichtlinienvorschlags im </a:t>
            </a:r>
            <a:r>
              <a:rPr lang="de-DE" sz="2400" b="1" dirty="0" smtClean="0"/>
              <a:t>Europäischen Parlament</a:t>
            </a:r>
          </a:p>
          <a:p>
            <a:pPr marL="609600" indent="-609600">
              <a:lnSpc>
                <a:spcPct val="80000"/>
              </a:lnSpc>
              <a:buFontTx/>
              <a:buNone/>
            </a:pPr>
            <a:endParaRPr lang="de-DE" sz="2400" dirty="0"/>
          </a:p>
          <a:p>
            <a:pPr marL="354013" indent="-354013">
              <a:lnSpc>
                <a:spcPct val="80000"/>
              </a:lnSpc>
              <a:buFontTx/>
              <a:buNone/>
            </a:pPr>
            <a:r>
              <a:rPr lang="de-DE" sz="2400" dirty="0" smtClean="0"/>
              <a:t>-&gt; </a:t>
            </a:r>
            <a:r>
              <a:rPr lang="de-DE" sz="2400" b="1" dirty="0" smtClean="0"/>
              <a:t>Richtlinie 2011/93/EU (13.12.2011): </a:t>
            </a:r>
          </a:p>
          <a:p>
            <a:pPr marL="354013" indent="-354013">
              <a:lnSpc>
                <a:spcPct val="80000"/>
              </a:lnSpc>
              <a:buFontTx/>
              <a:buNone/>
            </a:pPr>
            <a:r>
              <a:rPr lang="de-DE" sz="2400" b="1" dirty="0"/>
              <a:t>	</a:t>
            </a:r>
            <a:r>
              <a:rPr lang="de-DE" sz="2400" dirty="0" smtClean="0"/>
              <a:t>keine der von der Kommission vorgeschlagenen Absurditäten mehr enthalten</a:t>
            </a:r>
            <a:endParaRPr lang="de-DE" sz="2400" dirty="0"/>
          </a:p>
        </p:txBody>
      </p:sp>
    </p:spTree>
    <p:extLst>
      <p:ext uri="{BB962C8B-B14F-4D97-AF65-F5344CB8AC3E}">
        <p14:creationId xmlns:p14="http://schemas.microsoft.com/office/powerpoint/2010/main" val="33229502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9927">
                                            <p:txEl>
                                              <p:pRg st="4" end="4"/>
                                            </p:txEl>
                                          </p:spTgt>
                                        </p:tgtEl>
                                        <p:attrNameLst>
                                          <p:attrName>style.visibility</p:attrName>
                                        </p:attrNameLst>
                                      </p:cBhvr>
                                      <p:to>
                                        <p:strVal val="visible"/>
                                      </p:to>
                                    </p:set>
                                    <p:animEffect transition="in" filter="fade">
                                      <p:cBhvr>
                                        <p:cTn id="7" dur="2000"/>
                                        <p:tgtEl>
                                          <p:spTgt spid="209927">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9927">
                                            <p:txEl>
                                              <p:pRg st="6" end="6"/>
                                            </p:txEl>
                                          </p:spTgt>
                                        </p:tgtEl>
                                        <p:attrNameLst>
                                          <p:attrName>style.visibility</p:attrName>
                                        </p:attrNameLst>
                                      </p:cBhvr>
                                      <p:to>
                                        <p:strVal val="visible"/>
                                      </p:to>
                                    </p:set>
                                    <p:animEffect transition="in" filter="fade">
                                      <p:cBhvr>
                                        <p:cTn id="12" dur="2000"/>
                                        <p:tgtEl>
                                          <p:spTgt spid="209927">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9927">
                                            <p:txEl>
                                              <p:pRg st="8" end="8"/>
                                            </p:txEl>
                                          </p:spTgt>
                                        </p:tgtEl>
                                        <p:attrNameLst>
                                          <p:attrName>style.visibility</p:attrName>
                                        </p:attrNameLst>
                                      </p:cBhvr>
                                      <p:to>
                                        <p:strVal val="visible"/>
                                      </p:to>
                                    </p:set>
                                    <p:animEffect transition="in" filter="fade">
                                      <p:cBhvr>
                                        <p:cTn id="17" dur="2000"/>
                                        <p:tgtEl>
                                          <p:spTgt spid="209927">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9927">
                                            <p:txEl>
                                              <p:pRg st="9" end="9"/>
                                            </p:txEl>
                                          </p:spTgt>
                                        </p:tgtEl>
                                        <p:attrNameLst>
                                          <p:attrName>style.visibility</p:attrName>
                                        </p:attrNameLst>
                                      </p:cBhvr>
                                      <p:to>
                                        <p:strVal val="visible"/>
                                      </p:to>
                                    </p:set>
                                    <p:animEffect transition="in" filter="fade">
                                      <p:cBhvr>
                                        <p:cTn id="22" dur="1000"/>
                                        <p:tgtEl>
                                          <p:spTgt spid="20992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p:txBody>
          <a:bodyPr/>
          <a:lstStyle/>
          <a:p>
            <a:r>
              <a:rPr lang="de-DE" b="1">
                <a:effectLst>
                  <a:outerShdw blurRad="38100" dist="38100" dir="2700000" algn="tl">
                    <a:srgbClr val="C0C0C0"/>
                  </a:outerShdw>
                </a:effectLst>
              </a:rPr>
              <a:t>Sexualstraftäter</a:t>
            </a:r>
          </a:p>
        </p:txBody>
      </p:sp>
      <p:sp>
        <p:nvSpPr>
          <p:cNvPr id="286723" name="Rectangle 3"/>
          <p:cNvSpPr>
            <a:spLocks noGrp="1" noChangeArrowheads="1"/>
          </p:cNvSpPr>
          <p:nvPr>
            <p:ph type="body" idx="1"/>
          </p:nvPr>
        </p:nvSpPr>
        <p:spPr>
          <a:xfrm>
            <a:off x="457200" y="1600200"/>
            <a:ext cx="8229600" cy="4924425"/>
          </a:xfrm>
        </p:spPr>
        <p:txBody>
          <a:bodyPr/>
          <a:lstStyle/>
          <a:p>
            <a:pPr>
              <a:lnSpc>
                <a:spcPct val="90000"/>
              </a:lnSpc>
            </a:pPr>
            <a:r>
              <a:rPr lang="de-AT" sz="2800" b="1"/>
              <a:t>Sonderbehandlung von SexualstraftäterInnen gegenüber anderen StraftäterInnen</a:t>
            </a:r>
          </a:p>
          <a:p>
            <a:pPr>
              <a:lnSpc>
                <a:spcPct val="90000"/>
              </a:lnSpc>
              <a:buFontTx/>
              <a:buNone/>
            </a:pPr>
            <a:r>
              <a:rPr lang="de-AT" sz="2800"/>
              <a:t>	-&gt; Weihnachtsamnestie</a:t>
            </a:r>
          </a:p>
          <a:p>
            <a:pPr>
              <a:lnSpc>
                <a:spcPct val="90000"/>
              </a:lnSpc>
              <a:buFontTx/>
              <a:buNone/>
            </a:pPr>
            <a:r>
              <a:rPr lang="de-AT" sz="2800"/>
              <a:t>	-&gt; Probezeiten</a:t>
            </a:r>
          </a:p>
          <a:p>
            <a:pPr>
              <a:lnSpc>
                <a:spcPct val="90000"/>
              </a:lnSpc>
              <a:buFontTx/>
              <a:buNone/>
            </a:pPr>
            <a:r>
              <a:rPr lang="de-AT" sz="2800"/>
              <a:t>	-&gt; Tilgungsfristen</a:t>
            </a:r>
          </a:p>
          <a:p>
            <a:pPr>
              <a:lnSpc>
                <a:spcPct val="90000"/>
              </a:lnSpc>
              <a:buFontTx/>
              <a:buNone/>
            </a:pPr>
            <a:r>
              <a:rPr lang="de-AT" sz="2800"/>
              <a:t>	-&gt; Amtsverlust</a:t>
            </a:r>
          </a:p>
          <a:p>
            <a:pPr>
              <a:lnSpc>
                <a:spcPct val="90000"/>
              </a:lnSpc>
              <a:buFontTx/>
              <a:buNone/>
            </a:pPr>
            <a:r>
              <a:rPr lang="de-AT" sz="2800"/>
              <a:t>	-&gt; Berufs- &amp; Tätigkeitsverbote </a:t>
            </a:r>
          </a:p>
          <a:p>
            <a:pPr>
              <a:lnSpc>
                <a:spcPct val="90000"/>
              </a:lnSpc>
              <a:buFontTx/>
              <a:buNone/>
            </a:pPr>
            <a:r>
              <a:rPr lang="de-AT" sz="2800"/>
              <a:t>	-&gt; Sexualstraftäterdatei</a:t>
            </a:r>
          </a:p>
          <a:p>
            <a:pPr>
              <a:lnSpc>
                <a:spcPct val="90000"/>
              </a:lnSpc>
            </a:pPr>
            <a:r>
              <a:rPr lang="de-DE" sz="2800" b="1"/>
              <a:t>Anstalten für geistig abnorme Rechtsbrecher</a:t>
            </a:r>
            <a:r>
              <a:rPr lang="de-DE" sz="2800"/>
              <a:t> </a:t>
            </a:r>
          </a:p>
        </p:txBody>
      </p:sp>
    </p:spTree>
  </p:cSld>
  <p:clrMapOvr>
    <a:masterClrMapping/>
  </p:clrMapOvr>
  <p:transition spd="slow">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1" name="Rectangle 3"/>
          <p:cNvSpPr>
            <a:spLocks noGrp="1" noChangeArrowheads="1"/>
          </p:cNvSpPr>
          <p:nvPr>
            <p:ph type="body" idx="1"/>
          </p:nvPr>
        </p:nvSpPr>
        <p:spPr/>
        <p:txBody>
          <a:bodyPr/>
          <a:lstStyle/>
          <a:p>
            <a:endParaRPr lang="de-DE"/>
          </a:p>
          <a:p>
            <a:endParaRPr lang="de-DE"/>
          </a:p>
          <a:p>
            <a:pPr algn="ctr">
              <a:buFontTx/>
              <a:buNone/>
            </a:pPr>
            <a:r>
              <a:rPr lang="de-DE"/>
              <a:t>Was ist ein Sexualstraftäter?</a:t>
            </a:r>
          </a:p>
        </p:txBody>
      </p:sp>
    </p:spTree>
  </p:cSld>
  <p:clrMapOvr>
    <a:masterClrMapping/>
  </p:clrMapOvr>
  <p:transition spd="slow">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9796" name="Object 4"/>
          <p:cNvGraphicFramePr>
            <a:graphicFrameLocks noChangeAspect="1"/>
          </p:cNvGraphicFramePr>
          <p:nvPr/>
        </p:nvGraphicFramePr>
        <p:xfrm>
          <a:off x="1692275" y="-963613"/>
          <a:ext cx="5848350" cy="8569326"/>
        </p:xfrm>
        <a:graphic>
          <a:graphicData uri="http://schemas.openxmlformats.org/presentationml/2006/ole">
            <mc:AlternateContent xmlns:mc="http://schemas.openxmlformats.org/markup-compatibility/2006">
              <mc:Choice xmlns:v="urn:schemas-microsoft-com:vml" Requires="v">
                <p:oleObj spid="_x0000_s289821" name="Acrobat Document" r:id="rId3" imgW="5667170" imgH="8019840" progId="AcroExch.Document.7">
                  <p:embed/>
                </p:oleObj>
              </mc:Choice>
              <mc:Fallback>
                <p:oleObj name="Acrobat Document" r:id="rId3" imgW="5667170" imgH="8019840" progId="AcroExch.Document.7">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963613"/>
                        <a:ext cx="5848350" cy="85693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3" name="Rectangle 3"/>
          <p:cNvSpPr>
            <a:spLocks noGrp="1" noChangeArrowheads="1"/>
          </p:cNvSpPr>
          <p:nvPr>
            <p:ph type="body" idx="1"/>
          </p:nvPr>
        </p:nvSpPr>
        <p:spPr>
          <a:xfrm>
            <a:off x="457200" y="260350"/>
            <a:ext cx="8229600" cy="6264275"/>
          </a:xfrm>
        </p:spPr>
        <p:txBody>
          <a:bodyPr/>
          <a:lstStyle/>
          <a:p>
            <a:pPr>
              <a:lnSpc>
                <a:spcPct val="80000"/>
              </a:lnSpc>
            </a:pPr>
            <a:r>
              <a:rPr lang="de-DE" sz="1400"/>
              <a:t>...............................</a:t>
            </a:r>
          </a:p>
          <a:p>
            <a:pPr>
              <a:lnSpc>
                <a:spcPct val="80000"/>
              </a:lnSpc>
            </a:pPr>
            <a:r>
              <a:rPr lang="de-DE" sz="1400"/>
              <a:t>online in ORF ON Österreich:</a:t>
            </a:r>
          </a:p>
          <a:p>
            <a:pPr>
              <a:lnSpc>
                <a:spcPct val="80000"/>
              </a:lnSpc>
            </a:pPr>
            <a:r>
              <a:rPr lang="de-DE" sz="1400"/>
              <a:t>................................</a:t>
            </a:r>
          </a:p>
          <a:p>
            <a:pPr>
              <a:lnSpc>
                <a:spcPct val="80000"/>
              </a:lnSpc>
            </a:pPr>
            <a:endParaRPr lang="de-DE" sz="1400"/>
          </a:p>
          <a:p>
            <a:pPr>
              <a:lnSpc>
                <a:spcPct val="80000"/>
              </a:lnSpc>
            </a:pPr>
            <a:r>
              <a:rPr lang="de-DE" sz="1400" b="1"/>
              <a:t>MIT 13-JÄHRIGER - Sexueller Missbrauch: 16-Jähriger verurteilt</a:t>
            </a:r>
          </a:p>
          <a:p>
            <a:pPr>
              <a:lnSpc>
                <a:spcPct val="80000"/>
              </a:lnSpc>
            </a:pPr>
            <a:endParaRPr lang="de-DE" sz="1400" b="1"/>
          </a:p>
          <a:p>
            <a:pPr>
              <a:lnSpc>
                <a:spcPct val="80000"/>
              </a:lnSpc>
            </a:pPr>
            <a:r>
              <a:rPr lang="de-DE" sz="1400" b="1"/>
              <a:t>Ein 16-jähriger Kärntner wurde am Dienstag wegen schweren sexuellen Missbrauchs verurteilt. Er hatte Sex mit einer 13-Jährigen und war von deren Arzt angezeigt worden.</a:t>
            </a:r>
          </a:p>
          <a:p>
            <a:pPr>
              <a:lnSpc>
                <a:spcPct val="80000"/>
              </a:lnSpc>
            </a:pPr>
            <a:r>
              <a:rPr lang="de-DE" sz="1400"/>
              <a:t>...........</a:t>
            </a:r>
          </a:p>
          <a:p>
            <a:pPr>
              <a:lnSpc>
                <a:spcPct val="80000"/>
              </a:lnSpc>
            </a:pPr>
            <a:endParaRPr lang="de-DE" sz="1400"/>
          </a:p>
          <a:p>
            <a:pPr>
              <a:lnSpc>
                <a:spcPct val="80000"/>
              </a:lnSpc>
            </a:pPr>
            <a:r>
              <a:rPr lang="de-DE" sz="1400"/>
              <a:t>Der 16-Jährige wurde von einem Schöffensenat zu einer bedingten Haftstrafe von sechs Monaten verurteilt. Er nahm das Urteil an.</a:t>
            </a:r>
          </a:p>
          <a:p>
            <a:pPr>
              <a:lnSpc>
                <a:spcPct val="80000"/>
              </a:lnSpc>
            </a:pPr>
            <a:endParaRPr lang="de-DE" sz="1400"/>
          </a:p>
          <a:p>
            <a:pPr>
              <a:lnSpc>
                <a:spcPct val="80000"/>
              </a:lnSpc>
            </a:pPr>
            <a:r>
              <a:rPr lang="de-DE" sz="1400"/>
              <a:t>Beschwerden im Genitalbereich</a:t>
            </a:r>
          </a:p>
          <a:p>
            <a:pPr>
              <a:lnSpc>
                <a:spcPct val="80000"/>
              </a:lnSpc>
            </a:pPr>
            <a:r>
              <a:rPr lang="de-DE" sz="1400"/>
              <a:t>Am 17. August traf der voll geständige Schüler das junge Mädchen in einer Disco in St. Veit an der Glan. Die beiden kamen in Kontakt und wollten schließlich miteinander schlafen. </a:t>
            </a:r>
          </a:p>
          <a:p>
            <a:pPr>
              <a:lnSpc>
                <a:spcPct val="80000"/>
              </a:lnSpc>
            </a:pPr>
            <a:endParaRPr lang="de-DE" sz="1400"/>
          </a:p>
          <a:p>
            <a:pPr>
              <a:lnSpc>
                <a:spcPct val="80000"/>
              </a:lnSpc>
            </a:pPr>
            <a:r>
              <a:rPr lang="de-DE" sz="1400"/>
              <a:t>Als das Mädchen dabei jedoch Schmerzen bekam, hörte der 16-Jährige sofort auf. Am folgenden Tag litt die 13-Jährige immer noch unter Beschwerden im Genitalbereich und ging deshalb zum Arzt. Dieser erstatte dann Anzeige.</a:t>
            </a:r>
          </a:p>
          <a:p>
            <a:pPr>
              <a:lnSpc>
                <a:spcPct val="80000"/>
              </a:lnSpc>
            </a:pPr>
            <a:endParaRPr lang="de-DE" sz="1400"/>
          </a:p>
          <a:p>
            <a:pPr>
              <a:lnSpc>
                <a:spcPct val="80000"/>
              </a:lnSpc>
            </a:pPr>
            <a:r>
              <a:rPr lang="de-DE" sz="1400"/>
              <a:t>Verfahren dauerte nur wenige Minuten</a:t>
            </a:r>
          </a:p>
          <a:p>
            <a:pPr>
              <a:lnSpc>
                <a:spcPct val="80000"/>
              </a:lnSpc>
            </a:pPr>
            <a:r>
              <a:rPr lang="de-DE" sz="1400"/>
              <a:t>Da der Jugendliche voll geständig war, dauerte das Verfahren nur wenige Minuten. Vorsitzender Alfred Pasterk erläuterte in der Urteilsbegründung, dass es keinen einzigen Erschwerungsgrund gebe. </a:t>
            </a:r>
          </a:p>
          <a:p>
            <a:pPr>
              <a:lnSpc>
                <a:spcPct val="80000"/>
              </a:lnSpc>
            </a:pPr>
            <a:endParaRPr lang="de-DE" sz="1400"/>
          </a:p>
          <a:p>
            <a:pPr>
              <a:lnSpc>
                <a:spcPct val="80000"/>
              </a:lnSpc>
            </a:pPr>
            <a:r>
              <a:rPr lang="de-DE" sz="1400"/>
              <a:t>Mildernd seien hingegen das umfassende Geständnis, die Enthemmung durch </a:t>
            </a:r>
          </a:p>
          <a:p>
            <a:pPr>
              <a:lnSpc>
                <a:spcPct val="80000"/>
              </a:lnSpc>
            </a:pPr>
            <a:r>
              <a:rPr lang="de-DE" sz="1400"/>
              <a:t>Alkohol sowie der geringe Altersunterschied der beiden. Staatsanwalt Bernhard Kaplaner gab keine Erklärung ab.</a:t>
            </a:r>
          </a:p>
          <a:p>
            <a:pPr>
              <a:lnSpc>
                <a:spcPct val="80000"/>
              </a:lnSpc>
            </a:pPr>
            <a:endParaRPr lang="de-DE" sz="1400"/>
          </a:p>
          <a:p>
            <a:pPr>
              <a:lnSpc>
                <a:spcPct val="80000"/>
              </a:lnSpc>
            </a:pPr>
            <a:r>
              <a:rPr lang="de-DE" sz="1400"/>
              <a:t>kaernten.ORF.at; 17.9.03</a:t>
            </a: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6610" name="Group 2"/>
          <p:cNvGrpSpPr>
            <a:grpSpLocks/>
          </p:cNvGrpSpPr>
          <p:nvPr/>
        </p:nvGrpSpPr>
        <p:grpSpPr bwMode="auto">
          <a:xfrm>
            <a:off x="0" y="0"/>
            <a:ext cx="9144000" cy="6858000"/>
            <a:chOff x="0" y="0"/>
            <a:chExt cx="5760" cy="4320"/>
          </a:xfrm>
        </p:grpSpPr>
        <p:sp>
          <p:nvSpPr>
            <p:cNvPr id="196611"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6612"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6613"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196614" name="Rectangle 6"/>
          <p:cNvSpPr>
            <a:spLocks noGrp="1" noChangeArrowheads="1"/>
          </p:cNvSpPr>
          <p:nvPr>
            <p:ph type="title"/>
          </p:nvPr>
        </p:nvSpPr>
        <p:spPr>
          <a:xfrm flipH="1" flipV="1">
            <a:off x="0" y="0"/>
            <a:ext cx="395288" cy="765175"/>
          </a:xfrm>
        </p:spPr>
        <p:txBody>
          <a:bodyPr/>
          <a:lstStyle/>
          <a:p>
            <a:pPr marL="1016000" indent="-1016000" algn="l"/>
            <a:r>
              <a:rPr lang="de-AT" sz="3100" b="1">
                <a:solidFill>
                  <a:srgbClr val="000076"/>
                </a:solidFill>
                <a:effectLst>
                  <a:outerShdw blurRad="38100" dist="38100" dir="2700000" algn="tl">
                    <a:srgbClr val="C0C0C0"/>
                  </a:outerShdw>
                </a:effectLst>
              </a:rPr>
              <a:t>I. Sexuelle Ausrichtung als Menschenrecht</a:t>
            </a:r>
          </a:p>
        </p:txBody>
      </p:sp>
      <p:sp>
        <p:nvSpPr>
          <p:cNvPr id="196615" name="Rectangle 7"/>
          <p:cNvSpPr>
            <a:spLocks noGrp="1" noChangeArrowheads="1"/>
          </p:cNvSpPr>
          <p:nvPr>
            <p:ph type="body" idx="1"/>
          </p:nvPr>
        </p:nvSpPr>
        <p:spPr>
          <a:xfrm>
            <a:off x="179388" y="333375"/>
            <a:ext cx="8642350" cy="6524625"/>
          </a:xfrm>
        </p:spPr>
        <p:txBody>
          <a:bodyPr/>
          <a:lstStyle/>
          <a:p>
            <a:pPr marL="0" indent="0">
              <a:buFontTx/>
              <a:buNone/>
            </a:pPr>
            <a:endParaRPr lang="de-DE" sz="2400" b="1"/>
          </a:p>
          <a:p>
            <a:pPr marL="0" indent="0">
              <a:buFontTx/>
              <a:buNone/>
            </a:pPr>
            <a:endParaRPr lang="de-DE" sz="2800" b="1"/>
          </a:p>
          <a:p>
            <a:pPr marL="0" indent="0">
              <a:buFontTx/>
              <a:buNone/>
            </a:pPr>
            <a:r>
              <a:rPr lang="de-DE" sz="2800" b="1"/>
              <a:t>1789	Französische Revolution 	</a:t>
            </a:r>
          </a:p>
          <a:p>
            <a:pPr marL="0" indent="0">
              <a:buFontTx/>
              <a:buNone/>
            </a:pPr>
            <a:r>
              <a:rPr lang="de-DE" sz="2800"/>
              <a:t>	erstmals Entkriminalisierung von 			</a:t>
            </a:r>
            <a:r>
              <a:rPr lang="de-DE" sz="2800" u="sng"/>
              <a:t>allen</a:t>
            </a:r>
            <a:r>
              <a:rPr lang="de-DE" sz="2800"/>
              <a:t> einverständlichen sexuellen Kontakten </a:t>
            </a:r>
          </a:p>
          <a:p>
            <a:pPr marL="0" indent="0">
              <a:buFontTx/>
              <a:buNone/>
            </a:pPr>
            <a:endParaRPr lang="de-DE" sz="2800"/>
          </a:p>
          <a:p>
            <a:pPr marL="0" indent="0" algn="ctr">
              <a:spcBef>
                <a:spcPct val="0"/>
              </a:spcBef>
              <a:buFontTx/>
              <a:buNone/>
            </a:pPr>
            <a:r>
              <a:rPr lang="de-DE" sz="2800" b="1"/>
              <a:t>„Die Menschen werden frei und gleich </a:t>
            </a:r>
          </a:p>
          <a:p>
            <a:pPr marL="0" indent="0" algn="ctr">
              <a:spcBef>
                <a:spcPct val="0"/>
              </a:spcBef>
              <a:buFontTx/>
              <a:buNone/>
            </a:pPr>
            <a:r>
              <a:rPr lang="de-DE" sz="2800" b="1"/>
              <a:t>an Rechten geboren und bleiben es.“</a:t>
            </a:r>
            <a:r>
              <a:rPr lang="de-DE"/>
              <a:t> </a:t>
            </a:r>
            <a:endParaRPr lang="de-DE" sz="2800"/>
          </a:p>
          <a:p>
            <a:pPr marL="0" indent="0" algn="ctr">
              <a:buFontTx/>
              <a:buNone/>
            </a:pPr>
            <a:r>
              <a:rPr lang="de-DE" sz="2800" b="1"/>
              <a:t>„Die Freiheit besteht darin, alles tun zu dürfen, </a:t>
            </a:r>
          </a:p>
          <a:p>
            <a:pPr marL="0" indent="0" algn="ctr">
              <a:buFontTx/>
              <a:buNone/>
            </a:pPr>
            <a:r>
              <a:rPr lang="de-DE" sz="2800" b="1"/>
              <a:t>was einem anderen nicht schadet“</a:t>
            </a:r>
          </a:p>
          <a:p>
            <a:pPr marL="0" indent="0" algn="ctr">
              <a:buFontTx/>
              <a:buNone/>
            </a:pPr>
            <a:r>
              <a:rPr lang="de-DE" sz="2800"/>
              <a:t>(Erklärung der Menschen- und Bürgerrechte 1789, Artikel 1 &amp; 4)</a:t>
            </a:r>
            <a:endParaRPr lang="de-AT" sz="28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6614"/>
                                        </p:tgtEl>
                                        <p:attrNameLst>
                                          <p:attrName>style.visibility</p:attrName>
                                        </p:attrNameLst>
                                      </p:cBhvr>
                                      <p:to>
                                        <p:strVal val="visible"/>
                                      </p:to>
                                    </p:set>
                                    <p:animEffect transition="in" filter="fade">
                                      <p:cBhvr>
                                        <p:cTn id="7" dur="1000"/>
                                        <p:tgtEl>
                                          <p:spTgt spid="1966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6615">
                                            <p:txEl>
                                              <p:pRg st="2" end="2"/>
                                            </p:txEl>
                                          </p:spTgt>
                                        </p:tgtEl>
                                        <p:attrNameLst>
                                          <p:attrName>style.visibility</p:attrName>
                                        </p:attrNameLst>
                                      </p:cBhvr>
                                      <p:to>
                                        <p:strVal val="visible"/>
                                      </p:to>
                                    </p:set>
                                    <p:animEffect transition="in" filter="fade">
                                      <p:cBhvr>
                                        <p:cTn id="10" dur="1000"/>
                                        <p:tgtEl>
                                          <p:spTgt spid="196615">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6615">
                                            <p:txEl>
                                              <p:pRg st="3" end="3"/>
                                            </p:txEl>
                                          </p:spTgt>
                                        </p:tgtEl>
                                        <p:attrNameLst>
                                          <p:attrName>style.visibility</p:attrName>
                                        </p:attrNameLst>
                                      </p:cBhvr>
                                      <p:to>
                                        <p:strVal val="visible"/>
                                      </p:to>
                                    </p:set>
                                    <p:animEffect transition="in" filter="fade">
                                      <p:cBhvr>
                                        <p:cTn id="15" dur="1000"/>
                                        <p:tgtEl>
                                          <p:spTgt spid="196615">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6615">
                                            <p:txEl>
                                              <p:pRg st="5" end="5"/>
                                            </p:txEl>
                                          </p:spTgt>
                                        </p:tgtEl>
                                        <p:attrNameLst>
                                          <p:attrName>style.visibility</p:attrName>
                                        </p:attrNameLst>
                                      </p:cBhvr>
                                      <p:to>
                                        <p:strVal val="visible"/>
                                      </p:to>
                                    </p:set>
                                    <p:animEffect transition="in" filter="fade">
                                      <p:cBhvr>
                                        <p:cTn id="20" dur="1000"/>
                                        <p:tgtEl>
                                          <p:spTgt spid="196615">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6615">
                                            <p:txEl>
                                              <p:pRg st="6" end="6"/>
                                            </p:txEl>
                                          </p:spTgt>
                                        </p:tgtEl>
                                        <p:attrNameLst>
                                          <p:attrName>style.visibility</p:attrName>
                                        </p:attrNameLst>
                                      </p:cBhvr>
                                      <p:to>
                                        <p:strVal val="visible"/>
                                      </p:to>
                                    </p:set>
                                    <p:animEffect transition="in" filter="fade">
                                      <p:cBhvr>
                                        <p:cTn id="23" dur="1000"/>
                                        <p:tgtEl>
                                          <p:spTgt spid="196615">
                                            <p:txEl>
                                              <p:pRg st="6" end="6"/>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6615">
                                            <p:txEl>
                                              <p:pRg st="7" end="7"/>
                                            </p:txEl>
                                          </p:spTgt>
                                        </p:tgtEl>
                                        <p:attrNameLst>
                                          <p:attrName>style.visibility</p:attrName>
                                        </p:attrNameLst>
                                      </p:cBhvr>
                                      <p:to>
                                        <p:strVal val="visible"/>
                                      </p:to>
                                    </p:set>
                                    <p:animEffect transition="in" filter="fade">
                                      <p:cBhvr>
                                        <p:cTn id="28" dur="1000"/>
                                        <p:tgtEl>
                                          <p:spTgt spid="196615">
                                            <p:txEl>
                                              <p:pRg st="7" end="7"/>
                                            </p:txEl>
                                          </p:spTgt>
                                        </p:tgtEl>
                                      </p:cBhvr>
                                    </p:animEffect>
                                  </p:childTnLst>
                                </p:cTn>
                              </p:par>
                            </p:childTnLst>
                          </p:cTn>
                        </p:par>
                        <p:par>
                          <p:cTn id="29" fill="hold" nodeType="afterGroup">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196615">
                                            <p:txEl>
                                              <p:pRg st="8" end="8"/>
                                            </p:txEl>
                                          </p:spTgt>
                                        </p:tgtEl>
                                        <p:attrNameLst>
                                          <p:attrName>style.visibility</p:attrName>
                                        </p:attrNameLst>
                                      </p:cBhvr>
                                      <p:to>
                                        <p:strVal val="visible"/>
                                      </p:to>
                                    </p:set>
                                    <p:animEffect transition="in" filter="fade">
                                      <p:cBhvr>
                                        <p:cTn id="32" dur="1000"/>
                                        <p:tgtEl>
                                          <p:spTgt spid="196615">
                                            <p:txEl>
                                              <p:pRg st="8" end="8"/>
                                            </p:txEl>
                                          </p:spTgt>
                                        </p:tgtEl>
                                      </p:cBhvr>
                                    </p:animEffect>
                                  </p:childTnLst>
                                </p:cTn>
                              </p:par>
                            </p:childTnLst>
                          </p:cTn>
                        </p:par>
                        <p:par>
                          <p:cTn id="33" fill="hold" nodeType="afterGroup">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196615">
                                            <p:txEl>
                                              <p:pRg st="9" end="9"/>
                                            </p:txEl>
                                          </p:spTgt>
                                        </p:tgtEl>
                                        <p:attrNameLst>
                                          <p:attrName>style.visibility</p:attrName>
                                        </p:attrNameLst>
                                      </p:cBhvr>
                                      <p:to>
                                        <p:strVal val="visible"/>
                                      </p:to>
                                    </p:set>
                                    <p:animEffect transition="in" filter="fade">
                                      <p:cBhvr>
                                        <p:cTn id="36" dur="1000"/>
                                        <p:tgtEl>
                                          <p:spTgt spid="19661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4" grpId="0"/>
      <p:bldP spid="196615"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260648"/>
            <a:ext cx="8229600" cy="6120680"/>
          </a:xfrm>
        </p:spPr>
        <p:txBody>
          <a:bodyPr/>
          <a:lstStyle/>
          <a:p>
            <a:pPr marL="0" indent="0">
              <a:buNone/>
            </a:pPr>
            <a:r>
              <a:rPr lang="de-DE" sz="1800" b="1" dirty="0">
                <a:solidFill>
                  <a:schemeClr val="tx1"/>
                </a:solidFill>
              </a:rPr>
              <a:t>Vor Gericht: "Alter nicht gewusst"</a:t>
            </a:r>
          </a:p>
          <a:p>
            <a:pPr marL="0" indent="0">
              <a:buNone/>
            </a:pPr>
            <a:r>
              <a:rPr lang="de-DE" sz="1200" b="1" dirty="0">
                <a:solidFill>
                  <a:schemeClr val="tx1"/>
                </a:solidFill>
              </a:rPr>
              <a:t>Bursche trotz "Ausrede" </a:t>
            </a:r>
            <a:r>
              <a:rPr lang="de-DE" sz="1200" b="1" dirty="0" smtClean="0">
                <a:solidFill>
                  <a:schemeClr val="tx1"/>
                </a:solidFill>
              </a:rPr>
              <a:t>verurteilt</a:t>
            </a:r>
            <a:endParaRPr lang="de-DE" sz="800" b="1" dirty="0" smtClean="0">
              <a:solidFill>
                <a:schemeClr val="tx1"/>
              </a:solidFill>
            </a:endParaRPr>
          </a:p>
          <a:p>
            <a:pPr marL="0" indent="0">
              <a:buNone/>
            </a:pPr>
            <a:endParaRPr lang="de-DE" sz="1000" b="1" dirty="0" smtClean="0"/>
          </a:p>
          <a:p>
            <a:pPr marL="0" indent="0">
              <a:buNone/>
            </a:pPr>
            <a:r>
              <a:rPr lang="de-DE" sz="1800" dirty="0" smtClean="0">
                <a:solidFill>
                  <a:schemeClr val="tx1"/>
                </a:solidFill>
              </a:rPr>
              <a:t>Seine </a:t>
            </a:r>
            <a:r>
              <a:rPr lang="de-DE" sz="1800" dirty="0">
                <a:solidFill>
                  <a:schemeClr val="tx1"/>
                </a:solidFill>
              </a:rPr>
              <a:t>Freundin schminkt sich, trinkt Alkohol, raucht Zigaretten und legt im Lokal ihrer Mutter im Bezirk Wolfsberg Musik auf. Er ist dort Stammgast. Als dem 15-Jährigen die 12-Jährige mit Tränen im Gesicht - "sie hatte wieder Stress mit ihrer Mutter", so der heute 16-Jährige vor Gericht - am 4. Jänner 2011 über den Weg läuft, kommt es zur folgenschweren Nacht. Eine Liebesnacht, die den Jugendlichen zu einem verurteilten Sexualstraftäter macht.</a:t>
            </a:r>
          </a:p>
          <a:p>
            <a:pPr marL="0" indent="0">
              <a:buNone/>
            </a:pPr>
            <a:r>
              <a:rPr lang="de-DE" sz="1800" dirty="0">
                <a:solidFill>
                  <a:schemeClr val="tx1"/>
                </a:solidFill>
              </a:rPr>
              <a:t>Der </a:t>
            </a:r>
            <a:r>
              <a:rPr lang="de-DE" sz="1800" dirty="0" err="1">
                <a:solidFill>
                  <a:schemeClr val="tx1"/>
                </a:solidFill>
              </a:rPr>
              <a:t>Schulabbrecher</a:t>
            </a:r>
            <a:r>
              <a:rPr lang="de-DE" sz="1800" dirty="0">
                <a:solidFill>
                  <a:schemeClr val="tx1"/>
                </a:solidFill>
              </a:rPr>
              <a:t> tröstet das Mädchen, nimmt sie mit zu einem Freund, trinkt mit ihr Alkohol und sie kommen sich näher sie schlafen miteinander - ohne Verhütung. "Ich hätte es doch niemals so weit kommen lassen, wenn ich gewusst hätte, dass sie erst 12 Jahre alt ist", sagt er vor Gericht. Obwohl er immer wieder beteuert, ihr richtiges Alter nicht gewusst zu haben, wird er verurteilt. Die Vorsitzende des Schöffensenats, Michaela </a:t>
            </a:r>
            <a:r>
              <a:rPr lang="de-DE" sz="1800" dirty="0" err="1">
                <a:solidFill>
                  <a:schemeClr val="tx1"/>
                </a:solidFill>
              </a:rPr>
              <a:t>Sanin</a:t>
            </a:r>
            <a:r>
              <a:rPr lang="de-DE" sz="1800" dirty="0">
                <a:solidFill>
                  <a:schemeClr val="tx1"/>
                </a:solidFill>
              </a:rPr>
              <a:t>, gibt dem Jugendlichen eine sechsmonatige Freiheitsstrafe auf Bewährung. Das Urteil ist mittlerweile rechtskräftig.</a:t>
            </a:r>
          </a:p>
          <a:p>
            <a:pPr marL="0" indent="0">
              <a:buNone/>
            </a:pPr>
            <a:r>
              <a:rPr lang="de-DE" sz="1800" dirty="0">
                <a:solidFill>
                  <a:schemeClr val="tx1"/>
                </a:solidFill>
              </a:rPr>
              <a:t>Das Mädchen, das vor Gericht nicht aussagte, mag ihn immer noch. "Sie will mit mir wieder zusammenkommen", so der Bursche. </a:t>
            </a:r>
            <a:endParaRPr lang="de-DE" sz="1800" dirty="0" smtClean="0">
              <a:solidFill>
                <a:schemeClr val="tx1"/>
              </a:solidFill>
            </a:endParaRPr>
          </a:p>
          <a:p>
            <a:pPr marL="0" indent="0">
              <a:buNone/>
            </a:pPr>
            <a:endParaRPr lang="de-DE" sz="1800" dirty="0" smtClean="0">
              <a:solidFill>
                <a:schemeClr val="tx1"/>
              </a:solidFill>
            </a:endParaRPr>
          </a:p>
          <a:p>
            <a:pPr marL="0" indent="0">
              <a:buNone/>
            </a:pPr>
            <a:r>
              <a:rPr lang="de-DE" sz="1800" dirty="0" smtClean="0"/>
              <a:t>Kleine Zeitung (07.11.2011)</a:t>
            </a:r>
            <a:endParaRPr lang="de-DE" sz="1800" dirty="0">
              <a:solidFill>
                <a:schemeClr val="tx1"/>
              </a:solidFill>
            </a:endParaRPr>
          </a:p>
          <a:p>
            <a:pPr marL="0" indent="0">
              <a:buNone/>
            </a:pPr>
            <a:endParaRPr lang="de-DE" sz="1800" dirty="0"/>
          </a:p>
        </p:txBody>
      </p:sp>
    </p:spTree>
    <p:extLst>
      <p:ext uri="{BB962C8B-B14F-4D97-AF65-F5344CB8AC3E}">
        <p14:creationId xmlns:p14="http://schemas.microsoft.com/office/powerpoint/2010/main" val="462197283"/>
      </p:ext>
    </p:extLst>
  </p:cSld>
  <p:clrMapOvr>
    <a:masterClrMapping/>
  </p:clrMapOvr>
  <p:transition spd="slow">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0820" name="Object 4"/>
          <p:cNvGraphicFramePr>
            <a:graphicFrameLocks noChangeAspect="1"/>
          </p:cNvGraphicFramePr>
          <p:nvPr/>
        </p:nvGraphicFramePr>
        <p:xfrm>
          <a:off x="2627313" y="0"/>
          <a:ext cx="4538662" cy="6858000"/>
        </p:xfrm>
        <a:graphic>
          <a:graphicData uri="http://schemas.openxmlformats.org/presentationml/2006/ole">
            <mc:AlternateContent xmlns:mc="http://schemas.openxmlformats.org/markup-compatibility/2006">
              <mc:Choice xmlns:v="urn:schemas-microsoft-com:vml" Requires="v">
                <p:oleObj spid="_x0000_s290845" name="Acrobat Document" r:id="rId3" imgW="3838370" imgH="5800686" progId="AcroExch.Document.7">
                  <p:embed/>
                </p:oleObj>
              </mc:Choice>
              <mc:Fallback>
                <p:oleObj name="Acrobat Document" r:id="rId3" imgW="3838370" imgH="5800686" progId="AcroExch.Document.7">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0"/>
                        <a:ext cx="4538662"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7" name="Rectangle 3"/>
          <p:cNvSpPr>
            <a:spLocks noGrp="1" noChangeArrowheads="1"/>
          </p:cNvSpPr>
          <p:nvPr>
            <p:ph type="body" idx="1"/>
          </p:nvPr>
        </p:nvSpPr>
        <p:spPr/>
        <p:txBody>
          <a:bodyPr/>
          <a:lstStyle/>
          <a:p>
            <a:pPr>
              <a:buFontTx/>
              <a:buNone/>
            </a:pPr>
            <a:r>
              <a:rPr lang="de-DE"/>
              <a:t>17j hatte viermal mit seiner 13j Freundin geschlafen</a:t>
            </a:r>
          </a:p>
          <a:p>
            <a:pPr>
              <a:buFontTx/>
              <a:buNone/>
            </a:pPr>
            <a:endParaRPr lang="de-DE"/>
          </a:p>
          <a:p>
            <a:pPr>
              <a:buFontTx/>
              <a:buNone/>
            </a:pPr>
            <a:r>
              <a:rPr lang="de-DE"/>
              <a:t>-&gt; Oberster Gerichtshof: keine Diversion, Haftstrafe muss sein; schwere Schuld, weil nicht nur 1x Sex</a:t>
            </a:r>
          </a:p>
          <a:p>
            <a:pPr>
              <a:buFontTx/>
              <a:buNone/>
            </a:pPr>
            <a:r>
              <a:rPr lang="de-DE"/>
              <a:t>	(OGH 11.10.2001, 13 Os 111/00)</a:t>
            </a:r>
          </a:p>
          <a:p>
            <a:endParaRPr lang="de-DE"/>
          </a:p>
        </p:txBody>
      </p:sp>
    </p:spTree>
  </p:cSld>
  <p:clrMapOvr>
    <a:masterClrMapping/>
  </p:clrMapOvr>
  <p:transition spd="slow">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3892" name="Object 4"/>
          <p:cNvGraphicFramePr>
            <a:graphicFrameLocks noChangeAspect="1"/>
          </p:cNvGraphicFramePr>
          <p:nvPr/>
        </p:nvGraphicFramePr>
        <p:xfrm>
          <a:off x="827088" y="-531813"/>
          <a:ext cx="7715250" cy="10917238"/>
        </p:xfrm>
        <a:graphic>
          <a:graphicData uri="http://schemas.openxmlformats.org/presentationml/2006/ole">
            <mc:AlternateContent xmlns:mc="http://schemas.openxmlformats.org/markup-compatibility/2006">
              <mc:Choice xmlns:v="urn:schemas-microsoft-com:vml" Requires="v">
                <p:oleObj spid="_x0000_s293917" name="Acrobat Document" r:id="rId3" imgW="5667170" imgH="8019840" progId="AcroExch.Document.7">
                  <p:embed/>
                </p:oleObj>
              </mc:Choice>
              <mc:Fallback>
                <p:oleObj name="Acrobat Document" r:id="rId3" imgW="5667170" imgH="8019840" progId="AcroExch.Document.7">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531813"/>
                        <a:ext cx="7715250" cy="10917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4916" name="Object 4"/>
          <p:cNvGraphicFramePr>
            <a:graphicFrameLocks noChangeAspect="1"/>
          </p:cNvGraphicFramePr>
          <p:nvPr/>
        </p:nvGraphicFramePr>
        <p:xfrm>
          <a:off x="-468313" y="-1250950"/>
          <a:ext cx="10875963" cy="15390813"/>
        </p:xfrm>
        <a:graphic>
          <a:graphicData uri="http://schemas.openxmlformats.org/presentationml/2006/ole">
            <mc:AlternateContent xmlns:mc="http://schemas.openxmlformats.org/markup-compatibility/2006">
              <mc:Choice xmlns:v="urn:schemas-microsoft-com:vml" Requires="v">
                <p:oleObj spid="_x0000_s294941" name="Acrobat Document" r:id="rId3" imgW="5667170" imgH="8019840" progId="AcroExch.Document.7">
                  <p:embed/>
                </p:oleObj>
              </mc:Choice>
              <mc:Fallback>
                <p:oleObj name="Acrobat Document" r:id="rId3" imgW="5667170" imgH="8019840" progId="AcroExch.Document.7">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250950"/>
                        <a:ext cx="10875963" cy="15390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1547664" y="5949280"/>
            <a:ext cx="5544616" cy="648072"/>
          </a:xfrm>
        </p:spPr>
        <p:txBody>
          <a:bodyPr/>
          <a:lstStyle/>
          <a:p>
            <a:pPr algn="l"/>
            <a:r>
              <a:rPr lang="de-DE" sz="2000" b="1" dirty="0" smtClean="0"/>
              <a:t>         Anteil der Sexualdelikte (2011) </a:t>
            </a:r>
            <a:r>
              <a:rPr lang="de-DE" sz="2000" dirty="0" smtClean="0"/>
              <a:t/>
            </a:r>
            <a:br>
              <a:rPr lang="de-DE" sz="2000" dirty="0" smtClean="0"/>
            </a:br>
            <a:r>
              <a:rPr lang="de-DE" sz="2000" dirty="0" smtClean="0"/>
              <a:t>0,85% an allen bekanntgewordenen Delikten</a:t>
            </a:r>
            <a:br>
              <a:rPr lang="de-DE" sz="2000" dirty="0" smtClean="0"/>
            </a:br>
            <a:r>
              <a:rPr lang="de-DE" sz="2000" dirty="0" smtClean="0"/>
              <a:t>1,66% an allen rechtskräftig Verurteilten</a:t>
            </a:r>
            <a:endParaRPr lang="de-DE" sz="2000" dirty="0"/>
          </a:p>
        </p:txBody>
      </p:sp>
      <p:graphicFrame>
        <p:nvGraphicFramePr>
          <p:cNvPr id="2" name="Object 4"/>
          <p:cNvGraphicFramePr>
            <a:graphicFrameLocks noGrp="1" noChangeAspect="1"/>
          </p:cNvGraphicFramePr>
          <p:nvPr>
            <p:ph idx="4294967295"/>
            <p:extLst>
              <p:ext uri="{D42A27DB-BD31-4B8C-83A1-F6EECF244321}">
                <p14:modId xmlns:p14="http://schemas.microsoft.com/office/powerpoint/2010/main" val="4029170893"/>
              </p:ext>
            </p:extLst>
          </p:nvPr>
        </p:nvGraphicFramePr>
        <p:xfrm>
          <a:off x="323528" y="671513"/>
          <a:ext cx="8568952" cy="5133751"/>
        </p:xfrm>
        <a:graphic>
          <a:graphicData uri="http://schemas.openxmlformats.org/drawingml/2006/chart">
            <c:chart xmlns:c="http://schemas.openxmlformats.org/drawingml/2006/chart" xmlns:r="http://schemas.openxmlformats.org/officeDocument/2006/relationships" r:id="rId3"/>
          </a:graphicData>
        </a:graphic>
      </p:graphicFrame>
      <p:sp>
        <p:nvSpPr>
          <p:cNvPr id="295942" name="Text Box 6"/>
          <p:cNvSpPr txBox="1">
            <a:spLocks noChangeArrowheads="1"/>
          </p:cNvSpPr>
          <p:nvPr/>
        </p:nvSpPr>
        <p:spPr bwMode="auto">
          <a:xfrm>
            <a:off x="539750" y="928688"/>
            <a:ext cx="7848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sz="2000"/>
          </a:p>
        </p:txBody>
      </p:sp>
    </p:spTree>
  </p:cSld>
  <p:clrMapOvr>
    <a:masterClrMapping/>
  </p:clrMapOvr>
  <p:transition spd="slow">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a:xfrm>
            <a:off x="2895600" y="304800"/>
            <a:ext cx="5791200" cy="950913"/>
          </a:xfrm>
          <a:ln/>
          <a:extLst>
            <a:ext uri="{91240B29-F687-4F45-9708-019B960494DF}">
              <a14:hiddenLine xmlns:a14="http://schemas.microsoft.com/office/drawing/2010/main" w="0">
                <a:solidFill>
                  <a:srgbClr val="000000"/>
                </a:solidFill>
                <a:miter lim="800000"/>
                <a:headEnd/>
                <a:tailEnd/>
              </a14:hiddenLine>
            </a:ext>
          </a:extLst>
        </p:spPr>
        <p:txBody>
          <a:bodyPr lIns="86967" tIns="43484" rIns="86967" bIns="43484"/>
          <a:lstStyle/>
          <a:p>
            <a:pPr defTabSz="449263">
              <a:buSzPct val="99000"/>
              <a:tabLst>
                <a:tab pos="0" algn="l"/>
                <a:tab pos="965200" algn="l"/>
                <a:tab pos="1931988" algn="l"/>
                <a:tab pos="2898775" algn="l"/>
                <a:tab pos="3865563" algn="l"/>
                <a:tab pos="4832350" algn="l"/>
                <a:tab pos="5799138" algn="l"/>
                <a:tab pos="6765925" algn="l"/>
                <a:tab pos="7732713" algn="l"/>
                <a:tab pos="8699500" algn="l"/>
                <a:tab pos="9666288" algn="l"/>
                <a:tab pos="10633075" algn="l"/>
              </a:tabLst>
            </a:pPr>
            <a:r>
              <a:rPr lang="en-GB" sz="2000"/>
              <a:t>2. Entwicklungen bei der allgemeinen und der sexuellen Gewaltkriminalität (PKS)</a:t>
            </a:r>
          </a:p>
        </p:txBody>
      </p:sp>
      <p:sp>
        <p:nvSpPr>
          <p:cNvPr id="336899" name="Freeform 3"/>
          <p:cNvSpPr>
            <a:spLocks/>
          </p:cNvSpPr>
          <p:nvPr/>
        </p:nvSpPr>
        <p:spPr bwMode="auto">
          <a:xfrm>
            <a:off x="331788" y="6176963"/>
            <a:ext cx="8712200" cy="325437"/>
          </a:xfrm>
          <a:custGeom>
            <a:avLst/>
            <a:gdLst>
              <a:gd name="T0" fmla="*/ 2744 w 5488"/>
              <a:gd name="T1" fmla="*/ 205 h 205"/>
              <a:gd name="T2" fmla="*/ 0 w 5488"/>
              <a:gd name="T3" fmla="*/ 205 h 205"/>
              <a:gd name="T4" fmla="*/ 0 w 5488"/>
              <a:gd name="T5" fmla="*/ 0 h 205"/>
              <a:gd name="T6" fmla="*/ 5488 w 5488"/>
              <a:gd name="T7" fmla="*/ 0 h 205"/>
              <a:gd name="T8" fmla="*/ 5488 w 5488"/>
              <a:gd name="T9" fmla="*/ 205 h 205"/>
              <a:gd name="T10" fmla="*/ 2744 w 5488"/>
              <a:gd name="T11" fmla="*/ 205 h 205"/>
            </a:gdLst>
            <a:ahLst/>
            <a:cxnLst>
              <a:cxn ang="0">
                <a:pos x="T0" y="T1"/>
              </a:cxn>
              <a:cxn ang="0">
                <a:pos x="T2" y="T3"/>
              </a:cxn>
              <a:cxn ang="0">
                <a:pos x="T4" y="T5"/>
              </a:cxn>
              <a:cxn ang="0">
                <a:pos x="T6" y="T7"/>
              </a:cxn>
              <a:cxn ang="0">
                <a:pos x="T8" y="T9"/>
              </a:cxn>
              <a:cxn ang="0">
                <a:pos x="T10" y="T11"/>
              </a:cxn>
            </a:cxnLst>
            <a:rect l="0" t="0" r="r" b="b"/>
            <a:pathLst>
              <a:path w="5488" h="205">
                <a:moveTo>
                  <a:pt x="2744" y="205"/>
                </a:moveTo>
                <a:lnTo>
                  <a:pt x="0" y="205"/>
                </a:lnTo>
                <a:lnTo>
                  <a:pt x="0" y="0"/>
                </a:lnTo>
                <a:lnTo>
                  <a:pt x="5488" y="0"/>
                </a:lnTo>
                <a:lnTo>
                  <a:pt x="5488" y="205"/>
                </a:lnTo>
                <a:lnTo>
                  <a:pt x="2744" y="205"/>
                </a:lnTo>
              </a:path>
            </a:pathLst>
          </a:custGeom>
          <a:noFill/>
          <a:ln w="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pic>
        <p:nvPicPr>
          <p:cNvPr id="3369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546225"/>
            <a:ext cx="8513763" cy="439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690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7963" y="6161088"/>
            <a:ext cx="6599237" cy="31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6898"/>
                                        </p:tgtEl>
                                        <p:attrNameLst>
                                          <p:attrName>style.visibility</p:attrName>
                                        </p:attrNameLst>
                                      </p:cBhvr>
                                      <p:to>
                                        <p:strVal val="visible"/>
                                      </p:to>
                                    </p:set>
                                    <p:animEffect transition="in" filter="wipe(left)">
                                      <p:cBhvr>
                                        <p:cTn id="7" dur="500"/>
                                        <p:tgtEl>
                                          <p:spTgt spid="336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898" grpId="0"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p:cNvGraphicFramePr>
            <a:graphicFrameLocks noGrp="1" noChangeAspect="1"/>
          </p:cNvGraphicFramePr>
          <p:nvPr>
            <p:ph/>
            <p:extLst>
              <p:ext uri="{D42A27DB-BD31-4B8C-83A1-F6EECF244321}">
                <p14:modId xmlns:p14="http://schemas.microsoft.com/office/powerpoint/2010/main" val="880587270"/>
              </p:ext>
            </p:extLst>
          </p:nvPr>
        </p:nvGraphicFramePr>
        <p:xfrm>
          <a:off x="511175" y="325438"/>
          <a:ext cx="8181975" cy="58864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p:nvPr>
        </p:nvSpPr>
        <p:spPr>
          <a:xfrm>
            <a:off x="251520" y="332656"/>
            <a:ext cx="8640960" cy="5793507"/>
          </a:xfrm>
        </p:spPr>
        <p:txBody>
          <a:bodyPr/>
          <a:lstStyle/>
          <a:p>
            <a:pPr marL="0" indent="0" algn="ctr">
              <a:buNone/>
            </a:pPr>
            <a:r>
              <a:rPr lang="de-AT" b="1" dirty="0" smtClean="0"/>
              <a:t>Rechtskräftige Verurteilungen in Österreich</a:t>
            </a:r>
            <a:endParaRPr lang="de-AT" b="1" dirty="0"/>
          </a:p>
        </p:txBody>
      </p:sp>
      <p:graphicFrame>
        <p:nvGraphicFramePr>
          <p:cNvPr id="9" name="Diagramm 8"/>
          <p:cNvGraphicFramePr>
            <a:graphicFrameLocks/>
          </p:cNvGraphicFramePr>
          <p:nvPr>
            <p:extLst>
              <p:ext uri="{D42A27DB-BD31-4B8C-83A1-F6EECF244321}">
                <p14:modId xmlns:p14="http://schemas.microsoft.com/office/powerpoint/2010/main" val="3947721835"/>
              </p:ext>
            </p:extLst>
          </p:nvPr>
        </p:nvGraphicFramePr>
        <p:xfrm>
          <a:off x="251520" y="980728"/>
          <a:ext cx="8712968" cy="54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02143739"/>
      </p:ext>
    </p:extLst>
  </p:cSld>
  <p:clrMapOvr>
    <a:masterClrMapping/>
  </p:clrMapOvr>
  <p:transition spd="slow">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Text Box 2"/>
          <p:cNvSpPr txBox="1">
            <a:spLocks noChangeArrowheads="1"/>
          </p:cNvSpPr>
          <p:nvPr/>
        </p:nvSpPr>
        <p:spPr bwMode="auto">
          <a:xfrm>
            <a:off x="2971800" y="503238"/>
            <a:ext cx="59436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073" tIns="41537" rIns="83073" bIns="41537">
            <a:spAutoFit/>
          </a:bodyPr>
          <a:lstStyle>
            <a:lvl1pPr defTabSz="823913">
              <a:tabLst>
                <a:tab pos="0" algn="l"/>
                <a:tab pos="823913" algn="l"/>
                <a:tab pos="1647825" algn="l"/>
                <a:tab pos="2473325" algn="l"/>
                <a:tab pos="3297238" algn="l"/>
                <a:tab pos="4121150" algn="l"/>
                <a:tab pos="4945063" algn="l"/>
                <a:tab pos="5768975" algn="l"/>
                <a:tab pos="6594475" algn="l"/>
                <a:tab pos="7418388" algn="l"/>
                <a:tab pos="8242300" algn="l"/>
                <a:tab pos="9066213" algn="l"/>
              </a:tabLst>
              <a:defRPr>
                <a:solidFill>
                  <a:schemeClr val="tx1"/>
                </a:solidFill>
                <a:latin typeface="Arial" charset="0"/>
              </a:defRPr>
            </a:lvl1pPr>
            <a:lvl2pPr marL="412750" defTabSz="823913">
              <a:tabLst>
                <a:tab pos="0" algn="l"/>
                <a:tab pos="823913" algn="l"/>
                <a:tab pos="1647825" algn="l"/>
                <a:tab pos="2473325" algn="l"/>
                <a:tab pos="3297238" algn="l"/>
                <a:tab pos="4121150" algn="l"/>
                <a:tab pos="4945063" algn="l"/>
                <a:tab pos="5768975" algn="l"/>
                <a:tab pos="6594475" algn="l"/>
                <a:tab pos="7418388" algn="l"/>
                <a:tab pos="8242300" algn="l"/>
                <a:tab pos="9066213" algn="l"/>
              </a:tabLst>
              <a:defRPr>
                <a:solidFill>
                  <a:schemeClr val="tx1"/>
                </a:solidFill>
                <a:latin typeface="Arial" charset="0"/>
              </a:defRPr>
            </a:lvl2pPr>
            <a:lvl3pPr marL="823913" defTabSz="823913">
              <a:tabLst>
                <a:tab pos="0" algn="l"/>
                <a:tab pos="823913" algn="l"/>
                <a:tab pos="1647825" algn="l"/>
                <a:tab pos="2473325" algn="l"/>
                <a:tab pos="3297238" algn="l"/>
                <a:tab pos="4121150" algn="l"/>
                <a:tab pos="4945063" algn="l"/>
                <a:tab pos="5768975" algn="l"/>
                <a:tab pos="6594475" algn="l"/>
                <a:tab pos="7418388" algn="l"/>
                <a:tab pos="8242300" algn="l"/>
                <a:tab pos="9066213" algn="l"/>
              </a:tabLst>
              <a:defRPr>
                <a:solidFill>
                  <a:schemeClr val="tx1"/>
                </a:solidFill>
                <a:latin typeface="Arial" charset="0"/>
              </a:defRPr>
            </a:lvl3pPr>
            <a:lvl4pPr marL="1236663" defTabSz="823913">
              <a:tabLst>
                <a:tab pos="0" algn="l"/>
                <a:tab pos="823913" algn="l"/>
                <a:tab pos="1647825" algn="l"/>
                <a:tab pos="2473325" algn="l"/>
                <a:tab pos="3297238" algn="l"/>
                <a:tab pos="4121150" algn="l"/>
                <a:tab pos="4945063" algn="l"/>
                <a:tab pos="5768975" algn="l"/>
                <a:tab pos="6594475" algn="l"/>
                <a:tab pos="7418388" algn="l"/>
                <a:tab pos="8242300" algn="l"/>
                <a:tab pos="9066213" algn="l"/>
              </a:tabLst>
              <a:defRPr>
                <a:solidFill>
                  <a:schemeClr val="tx1"/>
                </a:solidFill>
                <a:latin typeface="Arial" charset="0"/>
              </a:defRPr>
            </a:lvl4pPr>
            <a:lvl5pPr marL="1647825" defTabSz="823913">
              <a:tabLst>
                <a:tab pos="0" algn="l"/>
                <a:tab pos="823913" algn="l"/>
                <a:tab pos="1647825" algn="l"/>
                <a:tab pos="2473325" algn="l"/>
                <a:tab pos="3297238" algn="l"/>
                <a:tab pos="4121150" algn="l"/>
                <a:tab pos="4945063" algn="l"/>
                <a:tab pos="5768975" algn="l"/>
                <a:tab pos="6594475" algn="l"/>
                <a:tab pos="7418388" algn="l"/>
                <a:tab pos="8242300" algn="l"/>
                <a:tab pos="9066213" algn="l"/>
              </a:tabLst>
              <a:defRPr>
                <a:solidFill>
                  <a:schemeClr val="tx1"/>
                </a:solidFill>
                <a:latin typeface="Arial" charset="0"/>
              </a:defRPr>
            </a:lvl5pPr>
            <a:lvl6pPr marL="2105025" defTabSz="823913" fontAlgn="base">
              <a:spcBef>
                <a:spcPct val="0"/>
              </a:spcBef>
              <a:spcAft>
                <a:spcPct val="0"/>
              </a:spcAft>
              <a:tabLst>
                <a:tab pos="0" algn="l"/>
                <a:tab pos="823913" algn="l"/>
                <a:tab pos="1647825" algn="l"/>
                <a:tab pos="2473325" algn="l"/>
                <a:tab pos="3297238" algn="l"/>
                <a:tab pos="4121150" algn="l"/>
                <a:tab pos="4945063" algn="l"/>
                <a:tab pos="5768975" algn="l"/>
                <a:tab pos="6594475" algn="l"/>
                <a:tab pos="7418388" algn="l"/>
                <a:tab pos="8242300" algn="l"/>
                <a:tab pos="9066213" algn="l"/>
              </a:tabLst>
              <a:defRPr>
                <a:solidFill>
                  <a:schemeClr val="tx1"/>
                </a:solidFill>
                <a:latin typeface="Arial" charset="0"/>
              </a:defRPr>
            </a:lvl6pPr>
            <a:lvl7pPr marL="2562225" defTabSz="823913" fontAlgn="base">
              <a:spcBef>
                <a:spcPct val="0"/>
              </a:spcBef>
              <a:spcAft>
                <a:spcPct val="0"/>
              </a:spcAft>
              <a:tabLst>
                <a:tab pos="0" algn="l"/>
                <a:tab pos="823913" algn="l"/>
                <a:tab pos="1647825" algn="l"/>
                <a:tab pos="2473325" algn="l"/>
                <a:tab pos="3297238" algn="l"/>
                <a:tab pos="4121150" algn="l"/>
                <a:tab pos="4945063" algn="l"/>
                <a:tab pos="5768975" algn="l"/>
                <a:tab pos="6594475" algn="l"/>
                <a:tab pos="7418388" algn="l"/>
                <a:tab pos="8242300" algn="l"/>
                <a:tab pos="9066213" algn="l"/>
              </a:tabLst>
              <a:defRPr>
                <a:solidFill>
                  <a:schemeClr val="tx1"/>
                </a:solidFill>
                <a:latin typeface="Arial" charset="0"/>
              </a:defRPr>
            </a:lvl7pPr>
            <a:lvl8pPr marL="3019425" defTabSz="823913" fontAlgn="base">
              <a:spcBef>
                <a:spcPct val="0"/>
              </a:spcBef>
              <a:spcAft>
                <a:spcPct val="0"/>
              </a:spcAft>
              <a:tabLst>
                <a:tab pos="0" algn="l"/>
                <a:tab pos="823913" algn="l"/>
                <a:tab pos="1647825" algn="l"/>
                <a:tab pos="2473325" algn="l"/>
                <a:tab pos="3297238" algn="l"/>
                <a:tab pos="4121150" algn="l"/>
                <a:tab pos="4945063" algn="l"/>
                <a:tab pos="5768975" algn="l"/>
                <a:tab pos="6594475" algn="l"/>
                <a:tab pos="7418388" algn="l"/>
                <a:tab pos="8242300" algn="l"/>
                <a:tab pos="9066213" algn="l"/>
              </a:tabLst>
              <a:defRPr>
                <a:solidFill>
                  <a:schemeClr val="tx1"/>
                </a:solidFill>
                <a:latin typeface="Arial" charset="0"/>
              </a:defRPr>
            </a:lvl8pPr>
            <a:lvl9pPr marL="3476625" defTabSz="823913" fontAlgn="base">
              <a:spcBef>
                <a:spcPct val="0"/>
              </a:spcBef>
              <a:spcAft>
                <a:spcPct val="0"/>
              </a:spcAft>
              <a:tabLst>
                <a:tab pos="0" algn="l"/>
                <a:tab pos="823913" algn="l"/>
                <a:tab pos="1647825" algn="l"/>
                <a:tab pos="2473325" algn="l"/>
                <a:tab pos="3297238" algn="l"/>
                <a:tab pos="4121150" algn="l"/>
                <a:tab pos="4945063" algn="l"/>
                <a:tab pos="5768975" algn="l"/>
                <a:tab pos="6594475" algn="l"/>
                <a:tab pos="7418388" algn="l"/>
                <a:tab pos="8242300" algn="l"/>
                <a:tab pos="9066213" algn="l"/>
              </a:tabLst>
              <a:defRPr>
                <a:solidFill>
                  <a:schemeClr val="tx1"/>
                </a:solidFill>
                <a:latin typeface="Arial" charset="0"/>
              </a:defRPr>
            </a:lvl9pPr>
          </a:lstStyle>
          <a:p>
            <a:pPr eaLnBrk="0" hangingPunct="0">
              <a:buSzPct val="99000"/>
            </a:pPr>
            <a:r>
              <a:rPr lang="en-GB" b="1">
                <a:solidFill>
                  <a:schemeClr val="bg1"/>
                </a:solidFill>
                <a:latin typeface="Tahoma" pitchFamily="34" charset="0"/>
              </a:rPr>
              <a:t>Kinder als Opfer von voll. + vers. “Sexualmord “ von 1971 bis 2009 - berechnet aus der PKS</a:t>
            </a:r>
            <a:endParaRPr lang="en-GB" sz="1200">
              <a:solidFill>
                <a:srgbClr val="000099"/>
              </a:solidFill>
              <a:latin typeface="Tahoma" pitchFamily="34" charset="0"/>
            </a:endParaRPr>
          </a:p>
        </p:txBody>
      </p:sp>
      <p:sp>
        <p:nvSpPr>
          <p:cNvPr id="340995" name="Text Box 3"/>
          <p:cNvSpPr txBox="1">
            <a:spLocks noChangeArrowheads="1"/>
          </p:cNvSpPr>
          <p:nvPr/>
        </p:nvSpPr>
        <p:spPr bwMode="auto">
          <a:xfrm>
            <a:off x="2819400" y="6302375"/>
            <a:ext cx="394176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073" tIns="41537" rIns="83073" bIns="41537">
            <a:spAutoFit/>
          </a:bodyPr>
          <a:lstStyle>
            <a:lvl1pPr defTabSz="823913">
              <a:tabLst>
                <a:tab pos="823913" algn="l"/>
                <a:tab pos="1647825" algn="l"/>
                <a:tab pos="2473325" algn="l"/>
                <a:tab pos="3297238" algn="l"/>
                <a:tab pos="4121150" algn="l"/>
                <a:tab pos="4945063" algn="l"/>
                <a:tab pos="5768975" algn="l"/>
                <a:tab pos="6594475" algn="l"/>
                <a:tab pos="7418388" algn="l"/>
                <a:tab pos="8242300" algn="l"/>
                <a:tab pos="9066213" algn="l"/>
              </a:tabLst>
              <a:defRPr>
                <a:solidFill>
                  <a:schemeClr val="tx1"/>
                </a:solidFill>
                <a:latin typeface="Arial" charset="0"/>
              </a:defRPr>
            </a:lvl1pPr>
            <a:lvl2pPr marL="412750" defTabSz="823913">
              <a:tabLst>
                <a:tab pos="823913" algn="l"/>
                <a:tab pos="1647825" algn="l"/>
                <a:tab pos="2473325" algn="l"/>
                <a:tab pos="3297238" algn="l"/>
                <a:tab pos="4121150" algn="l"/>
                <a:tab pos="4945063" algn="l"/>
                <a:tab pos="5768975" algn="l"/>
                <a:tab pos="6594475" algn="l"/>
                <a:tab pos="7418388" algn="l"/>
                <a:tab pos="8242300" algn="l"/>
                <a:tab pos="9066213" algn="l"/>
              </a:tabLst>
              <a:defRPr>
                <a:solidFill>
                  <a:schemeClr val="tx1"/>
                </a:solidFill>
                <a:latin typeface="Arial" charset="0"/>
              </a:defRPr>
            </a:lvl2pPr>
            <a:lvl3pPr marL="823913" defTabSz="823913">
              <a:tabLst>
                <a:tab pos="823913" algn="l"/>
                <a:tab pos="1647825" algn="l"/>
                <a:tab pos="2473325" algn="l"/>
                <a:tab pos="3297238" algn="l"/>
                <a:tab pos="4121150" algn="l"/>
                <a:tab pos="4945063" algn="l"/>
                <a:tab pos="5768975" algn="l"/>
                <a:tab pos="6594475" algn="l"/>
                <a:tab pos="7418388" algn="l"/>
                <a:tab pos="8242300" algn="l"/>
                <a:tab pos="9066213" algn="l"/>
              </a:tabLst>
              <a:defRPr>
                <a:solidFill>
                  <a:schemeClr val="tx1"/>
                </a:solidFill>
                <a:latin typeface="Arial" charset="0"/>
              </a:defRPr>
            </a:lvl3pPr>
            <a:lvl4pPr marL="1236663" defTabSz="823913">
              <a:tabLst>
                <a:tab pos="823913" algn="l"/>
                <a:tab pos="1647825" algn="l"/>
                <a:tab pos="2473325" algn="l"/>
                <a:tab pos="3297238" algn="l"/>
                <a:tab pos="4121150" algn="l"/>
                <a:tab pos="4945063" algn="l"/>
                <a:tab pos="5768975" algn="l"/>
                <a:tab pos="6594475" algn="l"/>
                <a:tab pos="7418388" algn="l"/>
                <a:tab pos="8242300" algn="l"/>
                <a:tab pos="9066213" algn="l"/>
              </a:tabLst>
              <a:defRPr>
                <a:solidFill>
                  <a:schemeClr val="tx1"/>
                </a:solidFill>
                <a:latin typeface="Arial" charset="0"/>
              </a:defRPr>
            </a:lvl4pPr>
            <a:lvl5pPr marL="1647825" defTabSz="823913">
              <a:tabLst>
                <a:tab pos="823913" algn="l"/>
                <a:tab pos="1647825" algn="l"/>
                <a:tab pos="2473325" algn="l"/>
                <a:tab pos="3297238" algn="l"/>
                <a:tab pos="4121150" algn="l"/>
                <a:tab pos="4945063" algn="l"/>
                <a:tab pos="5768975" algn="l"/>
                <a:tab pos="6594475" algn="l"/>
                <a:tab pos="7418388" algn="l"/>
                <a:tab pos="8242300" algn="l"/>
                <a:tab pos="9066213" algn="l"/>
              </a:tabLst>
              <a:defRPr>
                <a:solidFill>
                  <a:schemeClr val="tx1"/>
                </a:solidFill>
                <a:latin typeface="Arial" charset="0"/>
              </a:defRPr>
            </a:lvl5pPr>
            <a:lvl6pPr marL="2105025" defTabSz="823913" fontAlgn="base">
              <a:spcBef>
                <a:spcPct val="0"/>
              </a:spcBef>
              <a:spcAft>
                <a:spcPct val="0"/>
              </a:spcAft>
              <a:tabLst>
                <a:tab pos="823913" algn="l"/>
                <a:tab pos="1647825" algn="l"/>
                <a:tab pos="2473325" algn="l"/>
                <a:tab pos="3297238" algn="l"/>
                <a:tab pos="4121150" algn="l"/>
                <a:tab pos="4945063" algn="l"/>
                <a:tab pos="5768975" algn="l"/>
                <a:tab pos="6594475" algn="l"/>
                <a:tab pos="7418388" algn="l"/>
                <a:tab pos="8242300" algn="l"/>
                <a:tab pos="9066213" algn="l"/>
              </a:tabLst>
              <a:defRPr>
                <a:solidFill>
                  <a:schemeClr val="tx1"/>
                </a:solidFill>
                <a:latin typeface="Arial" charset="0"/>
              </a:defRPr>
            </a:lvl6pPr>
            <a:lvl7pPr marL="2562225" defTabSz="823913" fontAlgn="base">
              <a:spcBef>
                <a:spcPct val="0"/>
              </a:spcBef>
              <a:spcAft>
                <a:spcPct val="0"/>
              </a:spcAft>
              <a:tabLst>
                <a:tab pos="823913" algn="l"/>
                <a:tab pos="1647825" algn="l"/>
                <a:tab pos="2473325" algn="l"/>
                <a:tab pos="3297238" algn="l"/>
                <a:tab pos="4121150" algn="l"/>
                <a:tab pos="4945063" algn="l"/>
                <a:tab pos="5768975" algn="l"/>
                <a:tab pos="6594475" algn="l"/>
                <a:tab pos="7418388" algn="l"/>
                <a:tab pos="8242300" algn="l"/>
                <a:tab pos="9066213" algn="l"/>
              </a:tabLst>
              <a:defRPr>
                <a:solidFill>
                  <a:schemeClr val="tx1"/>
                </a:solidFill>
                <a:latin typeface="Arial" charset="0"/>
              </a:defRPr>
            </a:lvl7pPr>
            <a:lvl8pPr marL="3019425" defTabSz="823913" fontAlgn="base">
              <a:spcBef>
                <a:spcPct val="0"/>
              </a:spcBef>
              <a:spcAft>
                <a:spcPct val="0"/>
              </a:spcAft>
              <a:tabLst>
                <a:tab pos="823913" algn="l"/>
                <a:tab pos="1647825" algn="l"/>
                <a:tab pos="2473325" algn="l"/>
                <a:tab pos="3297238" algn="l"/>
                <a:tab pos="4121150" algn="l"/>
                <a:tab pos="4945063" algn="l"/>
                <a:tab pos="5768975" algn="l"/>
                <a:tab pos="6594475" algn="l"/>
                <a:tab pos="7418388" algn="l"/>
                <a:tab pos="8242300" algn="l"/>
                <a:tab pos="9066213" algn="l"/>
              </a:tabLst>
              <a:defRPr>
                <a:solidFill>
                  <a:schemeClr val="tx1"/>
                </a:solidFill>
                <a:latin typeface="Arial" charset="0"/>
              </a:defRPr>
            </a:lvl8pPr>
            <a:lvl9pPr marL="3476625" defTabSz="823913" fontAlgn="base">
              <a:spcBef>
                <a:spcPct val="0"/>
              </a:spcBef>
              <a:spcAft>
                <a:spcPct val="0"/>
              </a:spcAft>
              <a:tabLst>
                <a:tab pos="823913" algn="l"/>
                <a:tab pos="1647825" algn="l"/>
                <a:tab pos="2473325" algn="l"/>
                <a:tab pos="3297238" algn="l"/>
                <a:tab pos="4121150" algn="l"/>
                <a:tab pos="4945063" algn="l"/>
                <a:tab pos="5768975" algn="l"/>
                <a:tab pos="6594475" algn="l"/>
                <a:tab pos="7418388" algn="l"/>
                <a:tab pos="8242300" algn="l"/>
                <a:tab pos="9066213" algn="l"/>
              </a:tabLst>
              <a:defRPr>
                <a:solidFill>
                  <a:schemeClr val="tx1"/>
                </a:solidFill>
                <a:latin typeface="Arial" charset="0"/>
              </a:defRPr>
            </a:lvl9pPr>
          </a:lstStyle>
          <a:p>
            <a:pPr algn="ctr" eaLnBrk="0" hangingPunct="0">
              <a:buSzPct val="100000"/>
            </a:pPr>
            <a:r>
              <a:rPr lang="en-GB" sz="1100">
                <a:solidFill>
                  <a:srgbClr val="FF0000"/>
                </a:solidFill>
              </a:rPr>
              <a:t>rot = vollendete Taten     </a:t>
            </a:r>
            <a:r>
              <a:rPr lang="en-GB" sz="1100">
                <a:solidFill>
                  <a:srgbClr val="FF9900"/>
                </a:solidFill>
              </a:rPr>
              <a:t>beige = versuchte Taten</a:t>
            </a:r>
          </a:p>
        </p:txBody>
      </p:sp>
      <p:sp>
        <p:nvSpPr>
          <p:cNvPr id="340996" name="Text Box 4"/>
          <p:cNvSpPr txBox="1">
            <a:spLocks noChangeArrowheads="1"/>
          </p:cNvSpPr>
          <p:nvPr/>
        </p:nvSpPr>
        <p:spPr bwMode="auto">
          <a:xfrm>
            <a:off x="914400" y="6096000"/>
            <a:ext cx="792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buSzPct val="100000"/>
            </a:pPr>
            <a:r>
              <a:rPr lang="en-GB" sz="1200">
                <a:latin typeface="Tahoma" pitchFamily="34" charset="0"/>
              </a:rPr>
              <a:t>(</a:t>
            </a:r>
            <a:r>
              <a:rPr lang="en-GB" sz="1200" i="1">
                <a:latin typeface="Tahoma" pitchFamily="34" charset="0"/>
              </a:rPr>
              <a:t>bis 1990: </a:t>
            </a:r>
            <a:r>
              <a:rPr lang="en-GB" sz="1200">
                <a:latin typeface="Tahoma" pitchFamily="34" charset="0"/>
              </a:rPr>
              <a:t>alte BRD;  </a:t>
            </a:r>
            <a:r>
              <a:rPr lang="en-GB" sz="1200" i="1">
                <a:latin typeface="Tahoma" pitchFamily="34" charset="0"/>
              </a:rPr>
              <a:t>*1983:</a:t>
            </a:r>
            <a:r>
              <a:rPr lang="en-GB" sz="1200">
                <a:latin typeface="Tahoma" pitchFamily="34" charset="0"/>
              </a:rPr>
              <a:t> keine Opferdaten; </a:t>
            </a:r>
            <a:r>
              <a:rPr lang="en-GB" sz="1200" i="1">
                <a:latin typeface="Tahoma" pitchFamily="34" charset="0"/>
              </a:rPr>
              <a:t>W 1991 </a:t>
            </a:r>
            <a:r>
              <a:rPr lang="en-GB" sz="1200">
                <a:latin typeface="Tahoma" pitchFamily="34" charset="0"/>
              </a:rPr>
              <a:t>bis </a:t>
            </a:r>
            <a:r>
              <a:rPr lang="en-GB" sz="1200" i="1">
                <a:latin typeface="Tahoma" pitchFamily="34" charset="0"/>
              </a:rPr>
              <a:t>W 1993:</a:t>
            </a:r>
            <a:r>
              <a:rPr lang="en-GB" sz="1200">
                <a:latin typeface="Tahoma" pitchFamily="34" charset="0"/>
              </a:rPr>
              <a:t> nur Westdeutschland und Gesamtberlin)</a:t>
            </a:r>
          </a:p>
          <a:p>
            <a:pPr>
              <a:spcBef>
                <a:spcPct val="50000"/>
              </a:spcBef>
            </a:pPr>
            <a:endParaRPr lang="de-DE" sz="1200">
              <a:latin typeface="Tahoma" pitchFamily="34" charset="0"/>
            </a:endParaRPr>
          </a:p>
        </p:txBody>
      </p:sp>
      <p:pic>
        <p:nvPicPr>
          <p:cNvPr id="34099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638" y="1447800"/>
            <a:ext cx="8412162" cy="457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6066" name="Group 2"/>
          <p:cNvGrpSpPr>
            <a:grpSpLocks/>
          </p:cNvGrpSpPr>
          <p:nvPr/>
        </p:nvGrpSpPr>
        <p:grpSpPr bwMode="auto">
          <a:xfrm>
            <a:off x="0" y="0"/>
            <a:ext cx="9144000" cy="6858000"/>
            <a:chOff x="0" y="0"/>
            <a:chExt cx="5760" cy="4320"/>
          </a:xfrm>
        </p:grpSpPr>
        <p:sp>
          <p:nvSpPr>
            <p:cNvPr id="216067"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16068"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16069"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16070" name="Rectangle 6"/>
          <p:cNvSpPr>
            <a:spLocks noGrp="1" noChangeArrowheads="1"/>
          </p:cNvSpPr>
          <p:nvPr>
            <p:ph type="body" idx="1"/>
          </p:nvPr>
        </p:nvSpPr>
        <p:spPr>
          <a:xfrm>
            <a:off x="252413" y="1052513"/>
            <a:ext cx="8567737" cy="5329237"/>
          </a:xfrm>
        </p:spPr>
        <p:txBody>
          <a:bodyPr/>
          <a:lstStyle/>
          <a:p>
            <a:pPr>
              <a:lnSpc>
                <a:spcPct val="80000"/>
              </a:lnSpc>
            </a:pPr>
            <a:r>
              <a:rPr lang="de-DE" sz="1600" b="1"/>
              <a:t>Bundesverfassungsgericht</a:t>
            </a:r>
            <a:r>
              <a:rPr lang="de-DE" sz="1600"/>
              <a:t> (Deutschland)</a:t>
            </a:r>
          </a:p>
          <a:p>
            <a:pPr>
              <a:lnSpc>
                <a:spcPct val="80000"/>
              </a:lnSpc>
              <a:buFontTx/>
              <a:buNone/>
            </a:pPr>
            <a:r>
              <a:rPr lang="de-DE" sz="1600">
                <a:cs typeface="Arial" charset="0"/>
              </a:rPr>
              <a:t>	→</a:t>
            </a:r>
            <a:r>
              <a:rPr lang="de-DE" sz="1600"/>
              <a:t> menschliche Würde  Kern und zentrales Schutzgut jeder freiheitlich   </a:t>
            </a:r>
          </a:p>
          <a:p>
            <a:pPr>
              <a:lnSpc>
                <a:spcPct val="80000"/>
              </a:lnSpc>
              <a:buFontTx/>
              <a:buNone/>
            </a:pPr>
            <a:r>
              <a:rPr lang="de-DE" sz="1600"/>
              <a:t>	     demokratischen Rechtsordnung </a:t>
            </a:r>
          </a:p>
          <a:p>
            <a:pPr>
              <a:lnSpc>
                <a:spcPct val="80000"/>
              </a:lnSpc>
              <a:buFontTx/>
              <a:buNone/>
            </a:pPr>
            <a:r>
              <a:rPr lang="de-DE" sz="1600">
                <a:cs typeface="Arial" charset="0"/>
              </a:rPr>
              <a:t>	→</a:t>
            </a:r>
            <a:r>
              <a:rPr lang="de-DE" sz="1600"/>
              <a:t> menschliche Würde = Unverfügbarkeit, Freiheit , </a:t>
            </a:r>
          </a:p>
          <a:p>
            <a:pPr>
              <a:lnSpc>
                <a:spcPct val="80000"/>
              </a:lnSpc>
              <a:buFontTx/>
              <a:buNone/>
            </a:pPr>
            <a:r>
              <a:rPr lang="de-DE" sz="1600"/>
              <a:t>				  Autonomie, Personsqualität</a:t>
            </a:r>
          </a:p>
          <a:p>
            <a:pPr>
              <a:lnSpc>
                <a:spcPct val="80000"/>
              </a:lnSpc>
              <a:buFontTx/>
              <a:buNone/>
            </a:pPr>
            <a:r>
              <a:rPr lang="de-DE" sz="1600"/>
              <a:t>              			   (Kant: Mensch nicht Mittel zum Zweck, </a:t>
            </a:r>
          </a:p>
          <a:p>
            <a:pPr>
              <a:lnSpc>
                <a:spcPct val="80000"/>
              </a:lnSpc>
              <a:buFontTx/>
              <a:buNone/>
            </a:pPr>
            <a:r>
              <a:rPr lang="de-DE" sz="1600"/>
              <a:t>				   immer Zweck an sich)</a:t>
            </a:r>
          </a:p>
          <a:p>
            <a:pPr>
              <a:lnSpc>
                <a:spcPct val="80000"/>
              </a:lnSpc>
              <a:buFontTx/>
              <a:buNone/>
            </a:pPr>
            <a:endParaRPr lang="de-DE" sz="1600"/>
          </a:p>
          <a:p>
            <a:pPr>
              <a:lnSpc>
                <a:spcPct val="80000"/>
              </a:lnSpc>
            </a:pPr>
            <a:r>
              <a:rPr lang="de-DE" sz="1600" b="1"/>
              <a:t>Grundrecht auf sexuelle Selbstbestimmung:</a:t>
            </a:r>
            <a:r>
              <a:rPr lang="de-DE" sz="1600"/>
              <a:t> </a:t>
            </a:r>
          </a:p>
          <a:p>
            <a:pPr>
              <a:lnSpc>
                <a:spcPct val="80000"/>
              </a:lnSpc>
              <a:buFontTx/>
              <a:buNone/>
            </a:pPr>
            <a:r>
              <a:rPr lang="de-DE" sz="1600">
                <a:cs typeface="Arial" charset="0"/>
              </a:rPr>
              <a:t>	→</a:t>
            </a:r>
            <a:r>
              <a:rPr lang="de-DE" sz="1600"/>
              <a:t> </a:t>
            </a:r>
            <a:r>
              <a:rPr lang="de-DE" sz="1600" u="sng"/>
              <a:t>Freiheit zu</a:t>
            </a:r>
            <a:r>
              <a:rPr lang="de-DE" sz="1600"/>
              <a:t> gewollter Sexualität </a:t>
            </a:r>
          </a:p>
          <a:p>
            <a:pPr>
              <a:lnSpc>
                <a:spcPct val="80000"/>
              </a:lnSpc>
              <a:buFontTx/>
              <a:buNone/>
            </a:pPr>
            <a:r>
              <a:rPr lang="de-DE" sz="1600">
                <a:cs typeface="Arial" charset="0"/>
              </a:rPr>
              <a:t>	→</a:t>
            </a:r>
            <a:r>
              <a:rPr lang="de-DE" sz="1600"/>
              <a:t> </a:t>
            </a:r>
            <a:r>
              <a:rPr lang="de-DE" sz="1600" u="sng"/>
              <a:t>Freiheit von</a:t>
            </a:r>
            <a:r>
              <a:rPr lang="de-DE" sz="1600"/>
              <a:t> ungewollter Sexualität (Missbrauch, Gewalt)</a:t>
            </a:r>
          </a:p>
          <a:p>
            <a:pPr>
              <a:lnSpc>
                <a:spcPct val="80000"/>
              </a:lnSpc>
              <a:buFontTx/>
              <a:buNone/>
            </a:pPr>
            <a:r>
              <a:rPr lang="de-DE" sz="1600">
                <a:cs typeface="Arial" charset="0"/>
              </a:rPr>
              <a:t>	→</a:t>
            </a:r>
            <a:r>
              <a:rPr lang="de-DE" sz="1600"/>
              <a:t> Zwei Seiten derselben Medaille (umfassender Schutz der menschlichen    </a:t>
            </a:r>
          </a:p>
          <a:p>
            <a:pPr>
              <a:lnSpc>
                <a:spcPct val="80000"/>
              </a:lnSpc>
              <a:buFontTx/>
              <a:buNone/>
            </a:pPr>
            <a:r>
              <a:rPr lang="de-DE" sz="1600"/>
              <a:t>    		 Würde im Sexuellen)</a:t>
            </a:r>
            <a:endParaRPr lang="de-AT" sz="1600"/>
          </a:p>
          <a:p>
            <a:pPr>
              <a:lnSpc>
                <a:spcPct val="80000"/>
              </a:lnSpc>
              <a:buFontTx/>
              <a:buNone/>
            </a:pPr>
            <a:endParaRPr lang="de-DE" sz="1600"/>
          </a:p>
          <a:p>
            <a:pPr>
              <a:lnSpc>
                <a:spcPct val="80000"/>
              </a:lnSpc>
              <a:buFontTx/>
              <a:buNone/>
            </a:pPr>
            <a:endParaRPr lang="de-DE" sz="1600"/>
          </a:p>
          <a:p>
            <a:pPr>
              <a:lnSpc>
                <a:spcPct val="80000"/>
              </a:lnSpc>
            </a:pPr>
            <a:r>
              <a:rPr lang="de-DE" sz="1600" b="1"/>
              <a:t>Aufgabe des Sexualstrafrechts</a:t>
            </a:r>
          </a:p>
          <a:p>
            <a:pPr>
              <a:lnSpc>
                <a:spcPct val="80000"/>
              </a:lnSpc>
              <a:buFontTx/>
              <a:buNone/>
            </a:pPr>
            <a:r>
              <a:rPr lang="de-DE" sz="1600"/>
              <a:t>	</a:t>
            </a:r>
            <a:r>
              <a:rPr lang="de-DE" sz="1600">
                <a:cs typeface="Arial" charset="0"/>
              </a:rPr>
              <a:t>→</a:t>
            </a:r>
            <a:r>
              <a:rPr lang="de-DE" sz="1600"/>
              <a:t> menschliche Würde im Sexuellen vor gravierenden) Verletzungen schützen  </a:t>
            </a:r>
          </a:p>
          <a:p>
            <a:pPr>
              <a:lnSpc>
                <a:spcPct val="80000"/>
              </a:lnSpc>
              <a:buFontTx/>
              <a:buNone/>
            </a:pPr>
            <a:r>
              <a:rPr lang="de-DE" sz="1600"/>
              <a:t>		(schärfste Waffe des Staates) </a:t>
            </a:r>
          </a:p>
          <a:p>
            <a:pPr>
              <a:lnSpc>
                <a:spcPct val="80000"/>
              </a:lnSpc>
              <a:buFontTx/>
              <a:buNone/>
            </a:pPr>
            <a:r>
              <a:rPr lang="de-DE" sz="1600"/>
              <a:t>	</a:t>
            </a:r>
            <a:r>
              <a:rPr lang="de-DE" sz="1600">
                <a:cs typeface="Arial" charset="0"/>
              </a:rPr>
              <a:t>→</a:t>
            </a:r>
            <a:r>
              <a:rPr lang="de-DE" sz="1600"/>
              <a:t> Einschränkung sexueller Autonomie zugunsten anderer Ziele (Moral, 	„Normalität“): </a:t>
            </a:r>
          </a:p>
          <a:p>
            <a:pPr>
              <a:lnSpc>
                <a:spcPct val="80000"/>
              </a:lnSpc>
              <a:buFontTx/>
              <a:buNone/>
            </a:pPr>
            <a:r>
              <a:rPr lang="de-DE" sz="1600"/>
              <a:t>		Verletzung der menschlichen Würde</a:t>
            </a:r>
          </a:p>
          <a:p>
            <a:pPr>
              <a:lnSpc>
                <a:spcPct val="80000"/>
              </a:lnSpc>
              <a:buFontTx/>
              <a:buNone/>
            </a:pPr>
            <a:endParaRPr lang="de-DE" sz="1600"/>
          </a:p>
        </p:txBody>
      </p:sp>
      <p:sp>
        <p:nvSpPr>
          <p:cNvPr id="216071" name="Text Box 7"/>
          <p:cNvSpPr txBox="1">
            <a:spLocks noChangeArrowheads="1"/>
          </p:cNvSpPr>
          <p:nvPr/>
        </p:nvSpPr>
        <p:spPr bwMode="auto">
          <a:xfrm>
            <a:off x="468313" y="404813"/>
            <a:ext cx="8207375"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sz="2800" b="1">
                <a:solidFill>
                  <a:srgbClr val="000076"/>
                </a:solidFill>
                <a:effectLst>
                  <a:outerShdw blurRad="38100" dist="38100" dir="2700000" algn="tl">
                    <a:srgbClr val="C0C0C0"/>
                  </a:outerShdw>
                </a:effectLst>
              </a:rPr>
              <a:t>Sexualität als Menschenrecht</a:t>
            </a:r>
            <a:r>
              <a:rPr lang="de-DE" sz="2800">
                <a:solidFill>
                  <a:srgbClr val="000076"/>
                </a:solidFill>
              </a:rPr>
              <a:t> </a:t>
            </a:r>
            <a:endParaRPr lang="de-AT" sz="2800">
              <a:solidFill>
                <a:srgbClr val="000076"/>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6070">
                                            <p:txEl>
                                              <p:pRg st="0" end="0"/>
                                            </p:txEl>
                                          </p:spTgt>
                                        </p:tgtEl>
                                        <p:attrNameLst>
                                          <p:attrName>style.visibility</p:attrName>
                                        </p:attrNameLst>
                                      </p:cBhvr>
                                      <p:to>
                                        <p:strVal val="visible"/>
                                      </p:to>
                                    </p:set>
                                    <p:animEffect transition="in" filter="fade">
                                      <p:cBhvr>
                                        <p:cTn id="7" dur="1000"/>
                                        <p:tgtEl>
                                          <p:spTgt spid="21607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6070">
                                            <p:txEl>
                                              <p:pRg st="1" end="1"/>
                                            </p:txEl>
                                          </p:spTgt>
                                        </p:tgtEl>
                                        <p:attrNameLst>
                                          <p:attrName>style.visibility</p:attrName>
                                        </p:attrNameLst>
                                      </p:cBhvr>
                                      <p:to>
                                        <p:strVal val="visible"/>
                                      </p:to>
                                    </p:set>
                                    <p:animEffect transition="in" filter="fade">
                                      <p:cBhvr>
                                        <p:cTn id="12" dur="1000"/>
                                        <p:tgtEl>
                                          <p:spTgt spid="216070">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6070">
                                            <p:txEl>
                                              <p:pRg st="2" end="2"/>
                                            </p:txEl>
                                          </p:spTgt>
                                        </p:tgtEl>
                                        <p:attrNameLst>
                                          <p:attrName>style.visibility</p:attrName>
                                        </p:attrNameLst>
                                      </p:cBhvr>
                                      <p:to>
                                        <p:strVal val="visible"/>
                                      </p:to>
                                    </p:set>
                                    <p:animEffect transition="in" filter="fade">
                                      <p:cBhvr>
                                        <p:cTn id="15" dur="1000"/>
                                        <p:tgtEl>
                                          <p:spTgt spid="216070">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6070">
                                            <p:txEl>
                                              <p:pRg st="3" end="3"/>
                                            </p:txEl>
                                          </p:spTgt>
                                        </p:tgtEl>
                                        <p:attrNameLst>
                                          <p:attrName>style.visibility</p:attrName>
                                        </p:attrNameLst>
                                      </p:cBhvr>
                                      <p:to>
                                        <p:strVal val="visible"/>
                                      </p:to>
                                    </p:set>
                                    <p:animEffect transition="in" filter="fade">
                                      <p:cBhvr>
                                        <p:cTn id="20" dur="1000"/>
                                        <p:tgtEl>
                                          <p:spTgt spid="216070">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16070">
                                            <p:txEl>
                                              <p:pRg st="4" end="4"/>
                                            </p:txEl>
                                          </p:spTgt>
                                        </p:tgtEl>
                                        <p:attrNameLst>
                                          <p:attrName>style.visibility</p:attrName>
                                        </p:attrNameLst>
                                      </p:cBhvr>
                                      <p:to>
                                        <p:strVal val="visible"/>
                                      </p:to>
                                    </p:set>
                                    <p:animEffect transition="in" filter="fade">
                                      <p:cBhvr>
                                        <p:cTn id="23" dur="1000"/>
                                        <p:tgtEl>
                                          <p:spTgt spid="216070">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6070">
                                            <p:txEl>
                                              <p:pRg st="5" end="5"/>
                                            </p:txEl>
                                          </p:spTgt>
                                        </p:tgtEl>
                                        <p:attrNameLst>
                                          <p:attrName>style.visibility</p:attrName>
                                        </p:attrNameLst>
                                      </p:cBhvr>
                                      <p:to>
                                        <p:strVal val="visible"/>
                                      </p:to>
                                    </p:set>
                                    <p:animEffect transition="in" filter="fade">
                                      <p:cBhvr>
                                        <p:cTn id="26" dur="1000"/>
                                        <p:tgtEl>
                                          <p:spTgt spid="216070">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16070">
                                            <p:txEl>
                                              <p:pRg st="6" end="6"/>
                                            </p:txEl>
                                          </p:spTgt>
                                        </p:tgtEl>
                                        <p:attrNameLst>
                                          <p:attrName>style.visibility</p:attrName>
                                        </p:attrNameLst>
                                      </p:cBhvr>
                                      <p:to>
                                        <p:strVal val="visible"/>
                                      </p:to>
                                    </p:set>
                                    <p:animEffect transition="in" filter="fade">
                                      <p:cBhvr>
                                        <p:cTn id="29" dur="1000"/>
                                        <p:tgtEl>
                                          <p:spTgt spid="216070">
                                            <p:txEl>
                                              <p:pRg st="6" end="6"/>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6070">
                                            <p:txEl>
                                              <p:pRg st="8" end="8"/>
                                            </p:txEl>
                                          </p:spTgt>
                                        </p:tgtEl>
                                        <p:attrNameLst>
                                          <p:attrName>style.visibility</p:attrName>
                                        </p:attrNameLst>
                                      </p:cBhvr>
                                      <p:to>
                                        <p:strVal val="visible"/>
                                      </p:to>
                                    </p:set>
                                    <p:animEffect transition="in" filter="fade">
                                      <p:cBhvr>
                                        <p:cTn id="34" dur="1000"/>
                                        <p:tgtEl>
                                          <p:spTgt spid="216070">
                                            <p:txEl>
                                              <p:pRg st="8" end="8"/>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16070">
                                            <p:txEl>
                                              <p:pRg st="9" end="9"/>
                                            </p:txEl>
                                          </p:spTgt>
                                        </p:tgtEl>
                                        <p:attrNameLst>
                                          <p:attrName>style.visibility</p:attrName>
                                        </p:attrNameLst>
                                      </p:cBhvr>
                                      <p:to>
                                        <p:strVal val="visible"/>
                                      </p:to>
                                    </p:set>
                                    <p:animEffect transition="in" filter="fade">
                                      <p:cBhvr>
                                        <p:cTn id="39" dur="1000"/>
                                        <p:tgtEl>
                                          <p:spTgt spid="216070">
                                            <p:txEl>
                                              <p:pRg st="9" end="9"/>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16070">
                                            <p:txEl>
                                              <p:pRg st="10" end="10"/>
                                            </p:txEl>
                                          </p:spTgt>
                                        </p:tgtEl>
                                        <p:attrNameLst>
                                          <p:attrName>style.visibility</p:attrName>
                                        </p:attrNameLst>
                                      </p:cBhvr>
                                      <p:to>
                                        <p:strVal val="visible"/>
                                      </p:to>
                                    </p:set>
                                    <p:animEffect transition="in" filter="fade">
                                      <p:cBhvr>
                                        <p:cTn id="44" dur="1000"/>
                                        <p:tgtEl>
                                          <p:spTgt spid="216070">
                                            <p:txEl>
                                              <p:pRg st="10" end="10"/>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16070">
                                            <p:txEl>
                                              <p:pRg st="11" end="11"/>
                                            </p:txEl>
                                          </p:spTgt>
                                        </p:tgtEl>
                                        <p:attrNameLst>
                                          <p:attrName>style.visibility</p:attrName>
                                        </p:attrNameLst>
                                      </p:cBhvr>
                                      <p:to>
                                        <p:strVal val="visible"/>
                                      </p:to>
                                    </p:set>
                                    <p:animEffect transition="in" filter="fade">
                                      <p:cBhvr>
                                        <p:cTn id="49" dur="1000"/>
                                        <p:tgtEl>
                                          <p:spTgt spid="216070">
                                            <p:txEl>
                                              <p:pRg st="11" end="11"/>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16070">
                                            <p:txEl>
                                              <p:pRg st="12" end="12"/>
                                            </p:txEl>
                                          </p:spTgt>
                                        </p:tgtEl>
                                        <p:attrNameLst>
                                          <p:attrName>style.visibility</p:attrName>
                                        </p:attrNameLst>
                                      </p:cBhvr>
                                      <p:to>
                                        <p:strVal val="visible"/>
                                      </p:to>
                                    </p:set>
                                    <p:animEffect transition="in" filter="fade">
                                      <p:cBhvr>
                                        <p:cTn id="54" dur="1000"/>
                                        <p:tgtEl>
                                          <p:spTgt spid="216070">
                                            <p:txEl>
                                              <p:pRg st="12" end="12"/>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16070">
                                            <p:txEl>
                                              <p:pRg st="15" end="15"/>
                                            </p:txEl>
                                          </p:spTgt>
                                        </p:tgtEl>
                                        <p:attrNameLst>
                                          <p:attrName>style.visibility</p:attrName>
                                        </p:attrNameLst>
                                      </p:cBhvr>
                                      <p:to>
                                        <p:strVal val="visible"/>
                                      </p:to>
                                    </p:set>
                                    <p:animEffect transition="in" filter="fade">
                                      <p:cBhvr>
                                        <p:cTn id="59" dur="1000"/>
                                        <p:tgtEl>
                                          <p:spTgt spid="216070">
                                            <p:txEl>
                                              <p:pRg st="15" end="15"/>
                                            </p:txEl>
                                          </p:spTgt>
                                        </p:tgtEl>
                                      </p:cBhvr>
                                    </p:animEffect>
                                  </p:childTnLst>
                                </p:cTn>
                              </p:par>
                            </p:childTnLst>
                          </p:cTn>
                        </p:par>
                        <p:par>
                          <p:cTn id="60" fill="hold" nodeType="afterGroup">
                            <p:stCondLst>
                              <p:cond delay="1000"/>
                            </p:stCondLst>
                            <p:childTnLst>
                              <p:par>
                                <p:cTn id="61" presetID="10" presetClass="entr" presetSubtype="0" fill="hold" grpId="0" nodeType="afterEffect">
                                  <p:stCondLst>
                                    <p:cond delay="0"/>
                                  </p:stCondLst>
                                  <p:childTnLst>
                                    <p:set>
                                      <p:cBhvr>
                                        <p:cTn id="62" dur="1" fill="hold">
                                          <p:stCondLst>
                                            <p:cond delay="0"/>
                                          </p:stCondLst>
                                        </p:cTn>
                                        <p:tgtEl>
                                          <p:spTgt spid="216070">
                                            <p:txEl>
                                              <p:pRg st="16" end="16"/>
                                            </p:txEl>
                                          </p:spTgt>
                                        </p:tgtEl>
                                        <p:attrNameLst>
                                          <p:attrName>style.visibility</p:attrName>
                                        </p:attrNameLst>
                                      </p:cBhvr>
                                      <p:to>
                                        <p:strVal val="visible"/>
                                      </p:to>
                                    </p:set>
                                    <p:animEffect transition="in" filter="fade">
                                      <p:cBhvr>
                                        <p:cTn id="63" dur="1000"/>
                                        <p:tgtEl>
                                          <p:spTgt spid="216070">
                                            <p:txEl>
                                              <p:pRg st="16" end="16"/>
                                            </p:tx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16070">
                                            <p:txEl>
                                              <p:pRg st="17" end="17"/>
                                            </p:txEl>
                                          </p:spTgt>
                                        </p:tgtEl>
                                        <p:attrNameLst>
                                          <p:attrName>style.visibility</p:attrName>
                                        </p:attrNameLst>
                                      </p:cBhvr>
                                      <p:to>
                                        <p:strVal val="visible"/>
                                      </p:to>
                                    </p:set>
                                    <p:animEffect transition="in" filter="fade">
                                      <p:cBhvr>
                                        <p:cTn id="66" dur="1000"/>
                                        <p:tgtEl>
                                          <p:spTgt spid="216070">
                                            <p:txEl>
                                              <p:pRg st="17" end="17"/>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16070">
                                            <p:txEl>
                                              <p:pRg st="18" end="18"/>
                                            </p:txEl>
                                          </p:spTgt>
                                        </p:tgtEl>
                                        <p:attrNameLst>
                                          <p:attrName>style.visibility</p:attrName>
                                        </p:attrNameLst>
                                      </p:cBhvr>
                                      <p:to>
                                        <p:strVal val="visible"/>
                                      </p:to>
                                    </p:set>
                                    <p:animEffect transition="in" filter="fade">
                                      <p:cBhvr>
                                        <p:cTn id="71" dur="1000"/>
                                        <p:tgtEl>
                                          <p:spTgt spid="216070">
                                            <p:txEl>
                                              <p:pRg st="18" end="18"/>
                                            </p:txEl>
                                          </p:spTgt>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16070">
                                            <p:txEl>
                                              <p:pRg st="19" end="19"/>
                                            </p:txEl>
                                          </p:spTgt>
                                        </p:tgtEl>
                                        <p:attrNameLst>
                                          <p:attrName>style.visibility</p:attrName>
                                        </p:attrNameLst>
                                      </p:cBhvr>
                                      <p:to>
                                        <p:strVal val="visible"/>
                                      </p:to>
                                    </p:set>
                                    <p:animEffect transition="in" filter="fade">
                                      <p:cBhvr>
                                        <p:cTn id="74" dur="1000"/>
                                        <p:tgtEl>
                                          <p:spTgt spid="216070">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70" grpId="0" uiExpand="1"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p:cNvGraphicFramePr>
            <a:graphicFrameLocks noGrp="1" noChangeAspect="1"/>
          </p:cNvGraphicFramePr>
          <p:nvPr>
            <p:ph/>
            <p:extLst>
              <p:ext uri="{D42A27DB-BD31-4B8C-83A1-F6EECF244321}">
                <p14:modId xmlns:p14="http://schemas.microsoft.com/office/powerpoint/2010/main" val="12806000"/>
              </p:ext>
            </p:extLst>
          </p:nvPr>
        </p:nvGraphicFramePr>
        <p:xfrm>
          <a:off x="519113" y="1176338"/>
          <a:ext cx="8188325" cy="5297487"/>
        </p:xfrm>
        <a:graphic>
          <a:graphicData uri="http://schemas.openxmlformats.org/drawingml/2006/chart">
            <c:chart xmlns:c="http://schemas.openxmlformats.org/drawingml/2006/chart" xmlns:r="http://schemas.openxmlformats.org/officeDocument/2006/relationships" r:id="rId2"/>
          </a:graphicData>
        </a:graphic>
      </p:graphicFrame>
      <p:sp>
        <p:nvSpPr>
          <p:cNvPr id="303109" name="Text Box 5"/>
          <p:cNvSpPr txBox="1">
            <a:spLocks noChangeArrowheads="1"/>
          </p:cNvSpPr>
          <p:nvPr/>
        </p:nvSpPr>
        <p:spPr bwMode="auto">
          <a:xfrm>
            <a:off x="539750" y="333375"/>
            <a:ext cx="82804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DE" sz="2800" b="1">
                <a:effectLst>
                  <a:outerShdw blurRad="38100" dist="38100" dir="2700000" algn="tl">
                    <a:srgbClr val="C0C0C0"/>
                  </a:outerShdw>
                </a:effectLst>
              </a:rPr>
              <a:t>Mindestalter 14</a:t>
            </a:r>
          </a:p>
          <a:p>
            <a:pPr algn="ctr"/>
            <a:r>
              <a:rPr lang="de-DE" sz="2000" b="1">
                <a:effectLst>
                  <a:outerShdw blurRad="38100" dist="38100" dir="2700000" algn="tl">
                    <a:srgbClr val="C0C0C0"/>
                  </a:outerShdw>
                </a:effectLst>
              </a:rPr>
              <a:t>(§§ 206, 207 StGB)</a:t>
            </a:r>
          </a:p>
        </p:txBody>
      </p:sp>
    </p:spTree>
  </p:cSld>
  <p:clrMapOvr>
    <a:masterClrMapping/>
  </p:clrMapOvr>
  <p:transition spd="slow">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body"/>
          </p:nvPr>
        </p:nvSpPr>
        <p:spPr>
          <a:xfrm>
            <a:off x="665163" y="1508125"/>
            <a:ext cx="7926387" cy="4768850"/>
          </a:xfrm>
          <a:ln/>
          <a:extLst>
            <a:ext uri="{91240B29-F687-4F45-9708-019B960494DF}">
              <a14:hiddenLine xmlns:a14="http://schemas.microsoft.com/office/drawing/2010/main" w="9525">
                <a:solidFill>
                  <a:srgbClr val="000000"/>
                </a:solidFill>
                <a:miter lim="800000"/>
                <a:headEnd/>
                <a:tailEnd/>
              </a14:hiddenLine>
            </a:ext>
          </a:extLst>
        </p:spPr>
        <p:txBody>
          <a:bodyPr lIns="86967" tIns="43484" rIns="86967" bIns="43484" anchor="t"/>
          <a:lstStyle/>
          <a:p>
            <a:pPr marL="360363" indent="-360363" defTabSz="449263">
              <a:spcBef>
                <a:spcPts val="1088"/>
              </a:spcBef>
              <a:buSzPct val="99000"/>
              <a:tabLst>
                <a:tab pos="963613" algn="l"/>
                <a:tab pos="1930400" algn="l"/>
                <a:tab pos="2897188" algn="l"/>
                <a:tab pos="3863975" algn="l"/>
                <a:tab pos="4830763" algn="l"/>
                <a:tab pos="5797550" algn="l"/>
                <a:tab pos="6764338" algn="l"/>
                <a:tab pos="7731125" algn="l"/>
                <a:tab pos="8697913" algn="l"/>
                <a:tab pos="9664700" algn="l"/>
                <a:tab pos="10631488" algn="l"/>
              </a:tabLst>
            </a:pPr>
            <a:endParaRPr lang="en-GB" sz="3500" b="0">
              <a:solidFill>
                <a:schemeClr val="tx1"/>
              </a:solidFill>
            </a:endParaRPr>
          </a:p>
          <a:p>
            <a:pPr marL="360363" indent="-360363" defTabSz="449263">
              <a:spcBef>
                <a:spcPts val="1088"/>
              </a:spcBef>
              <a:buSzPct val="99000"/>
              <a:tabLst>
                <a:tab pos="963613" algn="l"/>
                <a:tab pos="1930400" algn="l"/>
                <a:tab pos="2897188" algn="l"/>
                <a:tab pos="3863975" algn="l"/>
                <a:tab pos="4830763" algn="l"/>
                <a:tab pos="5797550" algn="l"/>
                <a:tab pos="6764338" algn="l"/>
                <a:tab pos="7731125" algn="l"/>
                <a:tab pos="8697913" algn="l"/>
                <a:tab pos="9664700" algn="l"/>
                <a:tab pos="10631488" algn="l"/>
              </a:tabLst>
            </a:pPr>
            <a:endParaRPr lang="en-GB" sz="3500" b="0">
              <a:solidFill>
                <a:schemeClr val="tx1"/>
              </a:solidFill>
            </a:endParaRPr>
          </a:p>
          <a:p>
            <a:pPr marL="360363" indent="-360363" defTabSz="449263">
              <a:spcBef>
                <a:spcPts val="1088"/>
              </a:spcBef>
              <a:buSzPct val="99000"/>
              <a:tabLst>
                <a:tab pos="963613" algn="l"/>
                <a:tab pos="1930400" algn="l"/>
                <a:tab pos="2897188" algn="l"/>
                <a:tab pos="3863975" algn="l"/>
                <a:tab pos="4830763" algn="l"/>
                <a:tab pos="5797550" algn="l"/>
                <a:tab pos="6764338" algn="l"/>
                <a:tab pos="7731125" algn="l"/>
                <a:tab pos="8697913" algn="l"/>
                <a:tab pos="9664700" algn="l"/>
                <a:tab pos="10631488" algn="l"/>
              </a:tabLst>
            </a:pPr>
            <a:endParaRPr lang="en-GB" sz="3500" b="0">
              <a:solidFill>
                <a:schemeClr val="tx1"/>
              </a:solidFill>
            </a:endParaRPr>
          </a:p>
          <a:p>
            <a:pPr marL="360363" indent="-360363" defTabSz="449263">
              <a:spcBef>
                <a:spcPts val="1088"/>
              </a:spcBef>
              <a:buSzPct val="99000"/>
              <a:tabLst>
                <a:tab pos="963613" algn="l"/>
                <a:tab pos="1930400" algn="l"/>
                <a:tab pos="2897188" algn="l"/>
                <a:tab pos="3863975" algn="l"/>
                <a:tab pos="4830763" algn="l"/>
                <a:tab pos="5797550" algn="l"/>
                <a:tab pos="6764338" algn="l"/>
                <a:tab pos="7731125" algn="l"/>
                <a:tab pos="8697913" algn="l"/>
                <a:tab pos="9664700" algn="l"/>
                <a:tab pos="10631488" algn="l"/>
              </a:tabLst>
            </a:pPr>
            <a:endParaRPr lang="en-GB" sz="3500" b="0">
              <a:solidFill>
                <a:schemeClr val="tx1"/>
              </a:solidFill>
            </a:endParaRPr>
          </a:p>
          <a:p>
            <a:pPr marL="360363" indent="-360363" defTabSz="449263">
              <a:spcBef>
                <a:spcPts val="1088"/>
              </a:spcBef>
              <a:buSzPct val="99000"/>
              <a:tabLst>
                <a:tab pos="963613" algn="l"/>
                <a:tab pos="1930400" algn="l"/>
                <a:tab pos="2897188" algn="l"/>
                <a:tab pos="3863975" algn="l"/>
                <a:tab pos="4830763" algn="l"/>
                <a:tab pos="5797550" algn="l"/>
                <a:tab pos="6764338" algn="l"/>
                <a:tab pos="7731125" algn="l"/>
                <a:tab pos="8697913" algn="l"/>
                <a:tab pos="9664700" algn="l"/>
                <a:tab pos="10631488" algn="l"/>
              </a:tabLst>
            </a:pPr>
            <a:endParaRPr lang="en-GB" sz="3500" b="0">
              <a:solidFill>
                <a:schemeClr val="tx1"/>
              </a:solidFill>
            </a:endParaRPr>
          </a:p>
          <a:p>
            <a:pPr marL="360363" indent="-360363" defTabSz="449263">
              <a:spcBef>
                <a:spcPts val="850"/>
              </a:spcBef>
              <a:buSzPct val="99000"/>
              <a:tabLst>
                <a:tab pos="963613" algn="l"/>
                <a:tab pos="1930400" algn="l"/>
                <a:tab pos="2897188" algn="l"/>
                <a:tab pos="3863975" algn="l"/>
                <a:tab pos="4830763" algn="l"/>
                <a:tab pos="5797550" algn="l"/>
                <a:tab pos="6764338" algn="l"/>
                <a:tab pos="7731125" algn="l"/>
                <a:tab pos="8697913" algn="l"/>
                <a:tab pos="9664700" algn="l"/>
                <a:tab pos="10631488" algn="l"/>
              </a:tabLst>
            </a:pPr>
            <a:endParaRPr lang="en-GB" sz="2600" b="0">
              <a:solidFill>
                <a:schemeClr val="tx1"/>
              </a:solidFill>
            </a:endParaRPr>
          </a:p>
        </p:txBody>
      </p:sp>
      <p:sp>
        <p:nvSpPr>
          <p:cNvPr id="338947" name="Text Box 3"/>
          <p:cNvSpPr txBox="1">
            <a:spLocks noChangeArrowheads="1"/>
          </p:cNvSpPr>
          <p:nvPr/>
        </p:nvSpPr>
        <p:spPr bwMode="auto">
          <a:xfrm>
            <a:off x="2820988" y="266700"/>
            <a:ext cx="6323012"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073" tIns="41537" rIns="83073" bIns="41537">
            <a:spAutoFit/>
          </a:bodyPr>
          <a:lstStyle>
            <a:lvl1pPr defTabSz="823913">
              <a:tabLst>
                <a:tab pos="0" algn="l"/>
                <a:tab pos="823913" algn="l"/>
                <a:tab pos="1647825" algn="l"/>
                <a:tab pos="2473325" algn="l"/>
                <a:tab pos="3297238" algn="l"/>
                <a:tab pos="4121150" algn="l"/>
                <a:tab pos="4945063" algn="l"/>
                <a:tab pos="5768975" algn="l"/>
                <a:tab pos="6594475" algn="l"/>
                <a:tab pos="7418388" algn="l"/>
                <a:tab pos="8242300" algn="l"/>
                <a:tab pos="9066213" algn="l"/>
              </a:tabLst>
              <a:defRPr>
                <a:solidFill>
                  <a:schemeClr val="tx1"/>
                </a:solidFill>
                <a:latin typeface="Arial" charset="0"/>
              </a:defRPr>
            </a:lvl1pPr>
            <a:lvl2pPr marL="412750" defTabSz="823913">
              <a:tabLst>
                <a:tab pos="0" algn="l"/>
                <a:tab pos="823913" algn="l"/>
                <a:tab pos="1647825" algn="l"/>
                <a:tab pos="2473325" algn="l"/>
                <a:tab pos="3297238" algn="l"/>
                <a:tab pos="4121150" algn="l"/>
                <a:tab pos="4945063" algn="l"/>
                <a:tab pos="5768975" algn="l"/>
                <a:tab pos="6594475" algn="l"/>
                <a:tab pos="7418388" algn="l"/>
                <a:tab pos="8242300" algn="l"/>
                <a:tab pos="9066213" algn="l"/>
              </a:tabLst>
              <a:defRPr>
                <a:solidFill>
                  <a:schemeClr val="tx1"/>
                </a:solidFill>
                <a:latin typeface="Arial" charset="0"/>
              </a:defRPr>
            </a:lvl2pPr>
            <a:lvl3pPr marL="823913" defTabSz="823913">
              <a:tabLst>
                <a:tab pos="0" algn="l"/>
                <a:tab pos="823913" algn="l"/>
                <a:tab pos="1647825" algn="l"/>
                <a:tab pos="2473325" algn="l"/>
                <a:tab pos="3297238" algn="l"/>
                <a:tab pos="4121150" algn="l"/>
                <a:tab pos="4945063" algn="l"/>
                <a:tab pos="5768975" algn="l"/>
                <a:tab pos="6594475" algn="l"/>
                <a:tab pos="7418388" algn="l"/>
                <a:tab pos="8242300" algn="l"/>
                <a:tab pos="9066213" algn="l"/>
              </a:tabLst>
              <a:defRPr>
                <a:solidFill>
                  <a:schemeClr val="tx1"/>
                </a:solidFill>
                <a:latin typeface="Arial" charset="0"/>
              </a:defRPr>
            </a:lvl3pPr>
            <a:lvl4pPr marL="1236663" defTabSz="823913">
              <a:tabLst>
                <a:tab pos="0" algn="l"/>
                <a:tab pos="823913" algn="l"/>
                <a:tab pos="1647825" algn="l"/>
                <a:tab pos="2473325" algn="l"/>
                <a:tab pos="3297238" algn="l"/>
                <a:tab pos="4121150" algn="l"/>
                <a:tab pos="4945063" algn="l"/>
                <a:tab pos="5768975" algn="l"/>
                <a:tab pos="6594475" algn="l"/>
                <a:tab pos="7418388" algn="l"/>
                <a:tab pos="8242300" algn="l"/>
                <a:tab pos="9066213" algn="l"/>
              </a:tabLst>
              <a:defRPr>
                <a:solidFill>
                  <a:schemeClr val="tx1"/>
                </a:solidFill>
                <a:latin typeface="Arial" charset="0"/>
              </a:defRPr>
            </a:lvl4pPr>
            <a:lvl5pPr marL="1647825" defTabSz="823913">
              <a:tabLst>
                <a:tab pos="0" algn="l"/>
                <a:tab pos="823913" algn="l"/>
                <a:tab pos="1647825" algn="l"/>
                <a:tab pos="2473325" algn="l"/>
                <a:tab pos="3297238" algn="l"/>
                <a:tab pos="4121150" algn="l"/>
                <a:tab pos="4945063" algn="l"/>
                <a:tab pos="5768975" algn="l"/>
                <a:tab pos="6594475" algn="l"/>
                <a:tab pos="7418388" algn="l"/>
                <a:tab pos="8242300" algn="l"/>
                <a:tab pos="9066213" algn="l"/>
              </a:tabLst>
              <a:defRPr>
                <a:solidFill>
                  <a:schemeClr val="tx1"/>
                </a:solidFill>
                <a:latin typeface="Arial" charset="0"/>
              </a:defRPr>
            </a:lvl5pPr>
            <a:lvl6pPr marL="2105025" defTabSz="823913" fontAlgn="base">
              <a:spcBef>
                <a:spcPct val="0"/>
              </a:spcBef>
              <a:spcAft>
                <a:spcPct val="0"/>
              </a:spcAft>
              <a:tabLst>
                <a:tab pos="0" algn="l"/>
                <a:tab pos="823913" algn="l"/>
                <a:tab pos="1647825" algn="l"/>
                <a:tab pos="2473325" algn="l"/>
                <a:tab pos="3297238" algn="l"/>
                <a:tab pos="4121150" algn="l"/>
                <a:tab pos="4945063" algn="l"/>
                <a:tab pos="5768975" algn="l"/>
                <a:tab pos="6594475" algn="l"/>
                <a:tab pos="7418388" algn="l"/>
                <a:tab pos="8242300" algn="l"/>
                <a:tab pos="9066213" algn="l"/>
              </a:tabLst>
              <a:defRPr>
                <a:solidFill>
                  <a:schemeClr val="tx1"/>
                </a:solidFill>
                <a:latin typeface="Arial" charset="0"/>
              </a:defRPr>
            </a:lvl6pPr>
            <a:lvl7pPr marL="2562225" defTabSz="823913" fontAlgn="base">
              <a:spcBef>
                <a:spcPct val="0"/>
              </a:spcBef>
              <a:spcAft>
                <a:spcPct val="0"/>
              </a:spcAft>
              <a:tabLst>
                <a:tab pos="0" algn="l"/>
                <a:tab pos="823913" algn="l"/>
                <a:tab pos="1647825" algn="l"/>
                <a:tab pos="2473325" algn="l"/>
                <a:tab pos="3297238" algn="l"/>
                <a:tab pos="4121150" algn="l"/>
                <a:tab pos="4945063" algn="l"/>
                <a:tab pos="5768975" algn="l"/>
                <a:tab pos="6594475" algn="l"/>
                <a:tab pos="7418388" algn="l"/>
                <a:tab pos="8242300" algn="l"/>
                <a:tab pos="9066213" algn="l"/>
              </a:tabLst>
              <a:defRPr>
                <a:solidFill>
                  <a:schemeClr val="tx1"/>
                </a:solidFill>
                <a:latin typeface="Arial" charset="0"/>
              </a:defRPr>
            </a:lvl7pPr>
            <a:lvl8pPr marL="3019425" defTabSz="823913" fontAlgn="base">
              <a:spcBef>
                <a:spcPct val="0"/>
              </a:spcBef>
              <a:spcAft>
                <a:spcPct val="0"/>
              </a:spcAft>
              <a:tabLst>
                <a:tab pos="0" algn="l"/>
                <a:tab pos="823913" algn="l"/>
                <a:tab pos="1647825" algn="l"/>
                <a:tab pos="2473325" algn="l"/>
                <a:tab pos="3297238" algn="l"/>
                <a:tab pos="4121150" algn="l"/>
                <a:tab pos="4945063" algn="l"/>
                <a:tab pos="5768975" algn="l"/>
                <a:tab pos="6594475" algn="l"/>
                <a:tab pos="7418388" algn="l"/>
                <a:tab pos="8242300" algn="l"/>
                <a:tab pos="9066213" algn="l"/>
              </a:tabLst>
              <a:defRPr>
                <a:solidFill>
                  <a:schemeClr val="tx1"/>
                </a:solidFill>
                <a:latin typeface="Arial" charset="0"/>
              </a:defRPr>
            </a:lvl8pPr>
            <a:lvl9pPr marL="3476625" defTabSz="823913" fontAlgn="base">
              <a:spcBef>
                <a:spcPct val="0"/>
              </a:spcBef>
              <a:spcAft>
                <a:spcPct val="0"/>
              </a:spcAft>
              <a:tabLst>
                <a:tab pos="0" algn="l"/>
                <a:tab pos="823913" algn="l"/>
                <a:tab pos="1647825" algn="l"/>
                <a:tab pos="2473325" algn="l"/>
                <a:tab pos="3297238" algn="l"/>
                <a:tab pos="4121150" algn="l"/>
                <a:tab pos="4945063" algn="l"/>
                <a:tab pos="5768975" algn="l"/>
                <a:tab pos="6594475" algn="l"/>
                <a:tab pos="7418388" algn="l"/>
                <a:tab pos="8242300" algn="l"/>
                <a:tab pos="9066213" algn="l"/>
              </a:tabLst>
              <a:defRPr>
                <a:solidFill>
                  <a:schemeClr val="tx1"/>
                </a:solidFill>
                <a:latin typeface="Arial" charset="0"/>
              </a:defRPr>
            </a:lvl9pPr>
          </a:lstStyle>
          <a:p>
            <a:pPr eaLnBrk="0" hangingPunct="0">
              <a:buSzPct val="99000"/>
            </a:pPr>
            <a:r>
              <a:rPr lang="en-GB" b="1">
                <a:solidFill>
                  <a:schemeClr val="bg1"/>
                </a:solidFill>
                <a:latin typeface="Tahoma" pitchFamily="34" charset="0"/>
              </a:rPr>
              <a:t>Opferbelastungszahlen zum Sexuellen Missbrauch</a:t>
            </a:r>
          </a:p>
          <a:p>
            <a:pPr eaLnBrk="0" hangingPunct="0">
              <a:buSzPct val="99000"/>
            </a:pPr>
            <a:r>
              <a:rPr lang="en-GB" b="1">
                <a:solidFill>
                  <a:schemeClr val="bg1"/>
                </a:solidFill>
                <a:latin typeface="Tahoma" pitchFamily="34" charset="0"/>
              </a:rPr>
              <a:t>von Kindern von 1955 bis 1999 + 2008 und 2009 </a:t>
            </a:r>
            <a:r>
              <a:rPr lang="en-GB" sz="1500">
                <a:solidFill>
                  <a:schemeClr val="bg1"/>
                </a:solidFill>
                <a:latin typeface="Tahoma" pitchFamily="34" charset="0"/>
              </a:rPr>
              <a:t>angezeigte versuchte + vollendete Fälle pro 100.000 Einw. (aus PKS)</a:t>
            </a:r>
          </a:p>
        </p:txBody>
      </p:sp>
      <p:sp>
        <p:nvSpPr>
          <p:cNvPr id="338948" name="Text Box 4"/>
          <p:cNvSpPr txBox="1">
            <a:spLocks noChangeArrowheads="1"/>
          </p:cNvSpPr>
          <p:nvPr/>
        </p:nvSpPr>
        <p:spPr bwMode="auto">
          <a:xfrm>
            <a:off x="3276600" y="6278563"/>
            <a:ext cx="2971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sz="1200">
                <a:latin typeface="Tahoma" pitchFamily="34" charset="0"/>
              </a:rPr>
              <a:t>Vorsicht: unterschiedliche Jahresschritte</a:t>
            </a:r>
          </a:p>
        </p:txBody>
      </p:sp>
      <p:pic>
        <p:nvPicPr>
          <p:cNvPr id="33894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709738"/>
            <a:ext cx="8458200" cy="446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cove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5156" name="Picture 4" descr="BildzeitungBerichterstattung-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476250"/>
            <a:ext cx="8135938" cy="6048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idx="4294967295"/>
          </p:nvPr>
        </p:nvSpPr>
        <p:spPr>
          <a:xfrm>
            <a:off x="152400" y="381000"/>
            <a:ext cx="8686800" cy="1143000"/>
          </a:xfrm>
          <a:noFill/>
        </p:spPr>
        <p:txBody>
          <a:bodyPr/>
          <a:lstStyle/>
          <a:p>
            <a:r>
              <a:rPr lang="de-AT" sz="3600" b="1">
                <a:effectLst>
                  <a:outerShdw blurRad="38100" dist="38100" dir="2700000" algn="tl">
                    <a:srgbClr val="C0C0C0"/>
                  </a:outerShdw>
                </a:effectLst>
                <a:latin typeface="Tahoma" pitchFamily="34" charset="0"/>
              </a:rPr>
              <a:t>Wiederverurteilungsstatistik BMJ</a:t>
            </a:r>
            <a:br>
              <a:rPr lang="de-AT" sz="3600" b="1">
                <a:effectLst>
                  <a:outerShdw blurRad="38100" dist="38100" dir="2700000" algn="tl">
                    <a:srgbClr val="C0C0C0"/>
                  </a:outerShdw>
                </a:effectLst>
                <a:latin typeface="Tahoma" pitchFamily="34" charset="0"/>
              </a:rPr>
            </a:br>
            <a:r>
              <a:rPr lang="de-AT" sz="3600" b="1">
                <a:effectLst>
                  <a:outerShdw blurRad="38100" dist="38100" dir="2700000" algn="tl">
                    <a:srgbClr val="C0C0C0"/>
                  </a:outerShdw>
                </a:effectLst>
                <a:latin typeface="Tahoma" pitchFamily="34" charset="0"/>
              </a:rPr>
              <a:t>2008</a:t>
            </a:r>
          </a:p>
        </p:txBody>
      </p:sp>
      <p:graphicFrame>
        <p:nvGraphicFramePr>
          <p:cNvPr id="2" name="Object 5"/>
          <p:cNvGraphicFramePr>
            <a:graphicFrameLocks noChangeAspect="1"/>
          </p:cNvGraphicFramePr>
          <p:nvPr/>
        </p:nvGraphicFramePr>
        <p:xfrm>
          <a:off x="1689100" y="1822450"/>
          <a:ext cx="5329238" cy="427831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
                                            <p:graphicEl>
                                              <a:chart seriesIdx="3"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series"/>
        </p:bldSub>
      </p:bldGraphic>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idx="4294967295"/>
          </p:nvPr>
        </p:nvSpPr>
        <p:spPr>
          <a:xfrm>
            <a:off x="152400" y="381000"/>
            <a:ext cx="8686800" cy="1143000"/>
          </a:xfrm>
          <a:noFill/>
        </p:spPr>
        <p:txBody>
          <a:bodyPr/>
          <a:lstStyle/>
          <a:p>
            <a:endParaRPr lang="de-AT" sz="3600" b="1" dirty="0">
              <a:effectLst>
                <a:outerShdw blurRad="38100" dist="38100" dir="2700000" algn="tl">
                  <a:srgbClr val="C0C0C0"/>
                </a:outerShdw>
              </a:effectLst>
              <a:latin typeface="Tahoma" pitchFamily="34" charset="0"/>
            </a:endParaRPr>
          </a:p>
        </p:txBody>
      </p:sp>
      <p:graphicFrame>
        <p:nvGraphicFramePr>
          <p:cNvPr id="6" name="Objekt 5"/>
          <p:cNvGraphicFramePr>
            <a:graphicFrameLocks noChangeAspect="1"/>
          </p:cNvGraphicFramePr>
          <p:nvPr>
            <p:extLst>
              <p:ext uri="{D42A27DB-BD31-4B8C-83A1-F6EECF244321}">
                <p14:modId xmlns:p14="http://schemas.microsoft.com/office/powerpoint/2010/main" val="476979954"/>
              </p:ext>
            </p:extLst>
          </p:nvPr>
        </p:nvGraphicFramePr>
        <p:xfrm>
          <a:off x="-828600" y="116632"/>
          <a:ext cx="10191048" cy="7200800"/>
        </p:xfrm>
        <a:graphic>
          <a:graphicData uri="http://schemas.openxmlformats.org/presentationml/2006/ole">
            <mc:AlternateContent xmlns:mc="http://schemas.openxmlformats.org/markup-compatibility/2006">
              <mc:Choice xmlns:v="urn:schemas-microsoft-com:vml" Requires="v">
                <p:oleObj spid="_x0000_s315400" name="Acrobat Document" r:id="rId4" imgW="6415981" imgH="4533840" progId="AcroExch.Document.7">
                  <p:embed/>
                </p:oleObj>
              </mc:Choice>
              <mc:Fallback>
                <p:oleObj name="Acrobat Document" r:id="rId4" imgW="6415981" imgH="4533840" progId="AcroExch.Document.7">
                  <p:embed/>
                  <p:pic>
                    <p:nvPicPr>
                      <p:cNvPr id="0" name=""/>
                      <p:cNvPicPr/>
                      <p:nvPr/>
                    </p:nvPicPr>
                    <p:blipFill>
                      <a:blip r:embed="rId5"/>
                      <a:stretch>
                        <a:fillRect/>
                      </a:stretch>
                    </p:blipFill>
                    <p:spPr>
                      <a:xfrm>
                        <a:off x="-828600" y="116632"/>
                        <a:ext cx="10191048" cy="7200800"/>
                      </a:xfrm>
                      <a:prstGeom prst="rect">
                        <a:avLst/>
                      </a:prstGeom>
                    </p:spPr>
                  </p:pic>
                </p:oleObj>
              </mc:Fallback>
            </mc:AlternateContent>
          </a:graphicData>
        </a:graphic>
      </p:graphicFrame>
    </p:spTree>
    <p:extLst>
      <p:ext uri="{BB962C8B-B14F-4D97-AF65-F5344CB8AC3E}">
        <p14:creationId xmlns:p14="http://schemas.microsoft.com/office/powerpoint/2010/main" val="2358060856"/>
      </p:ext>
    </p:extLst>
  </p:cSld>
  <p:clrMapOvr>
    <a:masterClrMapping/>
  </p:clrMapOvr>
  <p:transition spd="slow">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16632"/>
            <a:ext cx="8229600" cy="720080"/>
          </a:xfrm>
        </p:spPr>
        <p:txBody>
          <a:bodyPr/>
          <a:lstStyle/>
          <a:p>
            <a:r>
              <a:rPr lang="de-DE" sz="3600" b="1" dirty="0" smtClean="0"/>
              <a:t>Wiederverurteilungsstatistiken</a:t>
            </a:r>
            <a:endParaRPr lang="de-DE" sz="3600" b="1" dirty="0"/>
          </a:p>
        </p:txBody>
      </p:sp>
      <p:sp>
        <p:nvSpPr>
          <p:cNvPr id="3" name="Inhaltsplatzhalter 2"/>
          <p:cNvSpPr>
            <a:spLocks noGrp="1"/>
          </p:cNvSpPr>
          <p:nvPr>
            <p:ph idx="1"/>
          </p:nvPr>
        </p:nvSpPr>
        <p:spPr>
          <a:xfrm>
            <a:off x="457200" y="836712"/>
            <a:ext cx="8229600" cy="5760640"/>
          </a:xfrm>
        </p:spPr>
        <p:txBody>
          <a:bodyPr/>
          <a:lstStyle/>
          <a:p>
            <a:r>
              <a:rPr lang="de-DE" sz="1800" b="1" dirty="0" smtClean="0"/>
              <a:t>13,4% </a:t>
            </a:r>
            <a:r>
              <a:rPr lang="de-DE" sz="1800" dirty="0" smtClean="0"/>
              <a:t>- entlassene Sexualstraftäter nach 5-6 Jahren </a:t>
            </a:r>
          </a:p>
          <a:p>
            <a:pPr marL="0" indent="0">
              <a:buNone/>
            </a:pPr>
            <a:r>
              <a:rPr lang="de-DE" sz="1800" dirty="0" smtClean="0"/>
              <a:t>      Metaanalyse 61 Studien, 23.000 Täter (Hanson &amp; </a:t>
            </a:r>
            <a:r>
              <a:rPr lang="de-DE" sz="1800" dirty="0" err="1" smtClean="0"/>
              <a:t>Bussiere</a:t>
            </a:r>
            <a:r>
              <a:rPr lang="de-DE" sz="1800" dirty="0" smtClean="0"/>
              <a:t> 1998)</a:t>
            </a:r>
          </a:p>
          <a:p>
            <a:r>
              <a:rPr lang="de-DE" sz="1800" b="1" dirty="0" smtClean="0"/>
              <a:t>4,5%</a:t>
            </a:r>
            <a:r>
              <a:rPr lang="de-DE" sz="1800" dirty="0" smtClean="0"/>
              <a:t> (nach 4 J) – </a:t>
            </a:r>
            <a:r>
              <a:rPr lang="de-DE" sz="1800" b="1" dirty="0" smtClean="0"/>
              <a:t>8,5%</a:t>
            </a:r>
            <a:r>
              <a:rPr lang="de-DE" sz="1800" dirty="0" smtClean="0"/>
              <a:t> (nach 6 J) – entlassene </a:t>
            </a:r>
            <a:r>
              <a:rPr lang="de-DE" sz="1800" dirty="0"/>
              <a:t>l</a:t>
            </a:r>
            <a:r>
              <a:rPr lang="de-DE" sz="1800" dirty="0" smtClean="0"/>
              <a:t>angzeitinhaftierte Sexualstraftäter </a:t>
            </a:r>
          </a:p>
          <a:p>
            <a:pPr marL="0" indent="0">
              <a:buNone/>
            </a:pPr>
            <a:r>
              <a:rPr lang="de-DE" sz="1800" dirty="0"/>
              <a:t> </a:t>
            </a:r>
            <a:r>
              <a:rPr lang="de-DE" sz="1800" dirty="0" smtClean="0"/>
              <a:t>    (Hood, Shute, </a:t>
            </a:r>
            <a:r>
              <a:rPr lang="de-DE" sz="1800" dirty="0" err="1" smtClean="0"/>
              <a:t>Feilzer</a:t>
            </a:r>
            <a:r>
              <a:rPr lang="de-DE" sz="1800" dirty="0" smtClean="0"/>
              <a:t> &amp; Wilcox 2002, Studie des brit. Innenministeriums) </a:t>
            </a:r>
          </a:p>
          <a:p>
            <a:r>
              <a:rPr lang="de-DE" sz="1800" b="1" dirty="0" smtClean="0"/>
              <a:t>2,7% </a:t>
            </a:r>
            <a:r>
              <a:rPr lang="de-DE" sz="1800" dirty="0" smtClean="0"/>
              <a:t>- 4.000 verurteilte Sexualstraftäter (</a:t>
            </a:r>
            <a:r>
              <a:rPr lang="de-DE" sz="1800" dirty="0" err="1" smtClean="0"/>
              <a:t>Barnoski</a:t>
            </a:r>
            <a:r>
              <a:rPr lang="de-DE" sz="1800" dirty="0" smtClean="0"/>
              <a:t> 2005) (USA)</a:t>
            </a:r>
          </a:p>
          <a:p>
            <a:r>
              <a:rPr lang="de-DE" sz="1800" b="1" dirty="0" smtClean="0"/>
              <a:t>5,3%</a:t>
            </a:r>
            <a:r>
              <a:rPr lang="de-DE" sz="1800" dirty="0" smtClean="0"/>
              <a:t> - 9.691 entlassene Sexualstraftäter (nach 3 J)</a:t>
            </a:r>
          </a:p>
          <a:p>
            <a:pPr marL="0" indent="0">
              <a:buNone/>
            </a:pPr>
            <a:r>
              <a:rPr lang="de-DE" sz="1800" dirty="0"/>
              <a:t> </a:t>
            </a:r>
            <a:r>
              <a:rPr lang="de-DE" sz="1800" dirty="0" smtClean="0"/>
              <a:t>    </a:t>
            </a:r>
            <a:r>
              <a:rPr lang="de-DE" sz="1800" b="1" dirty="0" smtClean="0"/>
              <a:t>3,3%</a:t>
            </a:r>
            <a:r>
              <a:rPr lang="de-DE" sz="1800" dirty="0" smtClean="0"/>
              <a:t> - 4.295 Entlassene wegen Kindesmissbrauchs Verurteilte (nach 3 J)</a:t>
            </a:r>
          </a:p>
          <a:p>
            <a:pPr marL="0" indent="0">
              <a:buNone/>
            </a:pPr>
            <a:r>
              <a:rPr lang="de-DE" sz="1800" dirty="0"/>
              <a:t> </a:t>
            </a:r>
            <a:r>
              <a:rPr lang="de-DE" sz="1800" dirty="0" smtClean="0"/>
              <a:t>    (</a:t>
            </a:r>
            <a:r>
              <a:rPr lang="de-DE" sz="1800" dirty="0" err="1" smtClean="0"/>
              <a:t>Langan</a:t>
            </a:r>
            <a:r>
              <a:rPr lang="de-DE" sz="1800" dirty="0" smtClean="0"/>
              <a:t>, Schmitt &amp; </a:t>
            </a:r>
            <a:r>
              <a:rPr lang="de-DE" sz="1800" dirty="0" err="1" smtClean="0"/>
              <a:t>Durose</a:t>
            </a:r>
            <a:r>
              <a:rPr lang="de-DE" sz="1800" dirty="0" smtClean="0"/>
              <a:t> 2003, Studie des US Justizministeriums)</a:t>
            </a:r>
          </a:p>
          <a:p>
            <a:r>
              <a:rPr lang="de-DE" sz="1800" b="1" dirty="0" smtClean="0"/>
              <a:t>20% </a:t>
            </a:r>
            <a:r>
              <a:rPr lang="de-DE" sz="1800" dirty="0" smtClean="0"/>
              <a:t>- </a:t>
            </a:r>
            <a:r>
              <a:rPr lang="de-DE" sz="1800" dirty="0"/>
              <a:t>E</a:t>
            </a:r>
            <a:r>
              <a:rPr lang="de-DE" sz="1800" dirty="0" smtClean="0"/>
              <a:t>ntlassene wegen Kindesmissbrauchs (inkl. Exhibitionismus)    </a:t>
            </a:r>
          </a:p>
          <a:p>
            <a:pPr marL="0" indent="0">
              <a:buNone/>
            </a:pPr>
            <a:r>
              <a:rPr lang="de-DE" sz="1800" dirty="0"/>
              <a:t> </a:t>
            </a:r>
            <a:r>
              <a:rPr lang="de-DE" sz="1800" dirty="0" smtClean="0"/>
              <a:t>               Verurteilten (nach 10 J)</a:t>
            </a:r>
          </a:p>
          <a:p>
            <a:pPr marL="0" indent="0">
              <a:buNone/>
            </a:pPr>
            <a:r>
              <a:rPr lang="de-DE" sz="1800" dirty="0" smtClean="0"/>
              <a:t>     </a:t>
            </a:r>
            <a:r>
              <a:rPr lang="de-DE" sz="1800" b="1" dirty="0" smtClean="0"/>
              <a:t>12% </a:t>
            </a:r>
            <a:r>
              <a:rPr lang="de-DE" sz="1800" dirty="0" smtClean="0"/>
              <a:t>- bei schweren Fällen von </a:t>
            </a:r>
            <a:r>
              <a:rPr lang="de-DE" sz="1800" dirty="0" err="1" smtClean="0"/>
              <a:t>Kindesmißbrauch</a:t>
            </a:r>
            <a:r>
              <a:rPr lang="de-DE" sz="1800" dirty="0" smtClean="0"/>
              <a:t> Verurteilten (nach 10 J)</a:t>
            </a:r>
          </a:p>
          <a:p>
            <a:pPr marL="0" indent="0">
              <a:buNone/>
            </a:pPr>
            <a:r>
              <a:rPr lang="de-DE" sz="1800" dirty="0"/>
              <a:t> </a:t>
            </a:r>
            <a:r>
              <a:rPr lang="de-DE" sz="1800" dirty="0" smtClean="0"/>
              <a:t>    (Egg 2000) (Registerauswert.) (Studie d. Kriminologischen Zentralstelle) (D)</a:t>
            </a:r>
          </a:p>
          <a:p>
            <a:r>
              <a:rPr lang="de-DE" sz="1800" b="1" dirty="0" smtClean="0"/>
              <a:t>10% </a:t>
            </a:r>
            <a:r>
              <a:rPr lang="de-DE" sz="1800" dirty="0" smtClean="0"/>
              <a:t>- alle Sexualstraftäter, </a:t>
            </a:r>
            <a:r>
              <a:rPr lang="de-DE" sz="1800" b="1" dirty="0" smtClean="0"/>
              <a:t>13% </a:t>
            </a:r>
            <a:r>
              <a:rPr lang="de-DE" sz="1800" dirty="0" smtClean="0"/>
              <a:t>- Delikte an Kindern</a:t>
            </a:r>
          </a:p>
          <a:p>
            <a:pPr marL="0" indent="0">
              <a:buNone/>
            </a:pPr>
            <a:r>
              <a:rPr lang="de-DE" sz="1800" dirty="0"/>
              <a:t> </a:t>
            </a:r>
            <a:r>
              <a:rPr lang="de-DE" sz="1800" dirty="0" smtClean="0"/>
              <a:t>     (Gutierrez-</a:t>
            </a:r>
            <a:r>
              <a:rPr lang="de-DE" sz="1800" dirty="0" err="1" smtClean="0"/>
              <a:t>Lobos</a:t>
            </a:r>
            <a:r>
              <a:rPr lang="de-DE" sz="1800" dirty="0" smtClean="0"/>
              <a:t> &amp; Marquart 2003) (A)</a:t>
            </a:r>
          </a:p>
          <a:p>
            <a:r>
              <a:rPr lang="de-DE" sz="1800" b="1" dirty="0" smtClean="0"/>
              <a:t>14% </a:t>
            </a:r>
            <a:r>
              <a:rPr lang="de-DE" sz="1800" dirty="0" smtClean="0"/>
              <a:t>- Rückfallrate in </a:t>
            </a:r>
            <a:r>
              <a:rPr lang="de-DE" sz="1800" dirty="0" err="1" smtClean="0"/>
              <a:t>Kindesmißbrauch</a:t>
            </a:r>
            <a:r>
              <a:rPr lang="de-DE" sz="1800" dirty="0" smtClean="0"/>
              <a:t> mit Körperkontakt bei </a:t>
            </a:r>
            <a:r>
              <a:rPr lang="de-DE" sz="1800" dirty="0" err="1" smtClean="0"/>
              <a:t>Kindesmissbrauchern</a:t>
            </a:r>
            <a:r>
              <a:rPr lang="de-DE" sz="1800" dirty="0" smtClean="0"/>
              <a:t> der höchsten Risikokategorie (Eher et. al. 2008)</a:t>
            </a:r>
          </a:p>
          <a:p>
            <a:r>
              <a:rPr lang="de-DE" sz="1800" b="1" dirty="0" smtClean="0"/>
              <a:t>7% </a:t>
            </a:r>
            <a:r>
              <a:rPr lang="de-DE" sz="1800" dirty="0" smtClean="0"/>
              <a:t>- verurteilte Sexualstraftäter (nach 4 J) (Kriminalstatistik 2010) (A)</a:t>
            </a:r>
          </a:p>
        </p:txBody>
      </p:sp>
    </p:spTree>
    <p:extLst>
      <p:ext uri="{BB962C8B-B14F-4D97-AF65-F5344CB8AC3E}">
        <p14:creationId xmlns:p14="http://schemas.microsoft.com/office/powerpoint/2010/main" val="1675145904"/>
      </p:ext>
    </p:extLst>
  </p:cSld>
  <p:clrMapOvr>
    <a:masterClrMapping/>
  </p:clrMapOvr>
  <p:transition spd="slow">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0276" name="Object 4"/>
          <p:cNvGraphicFramePr>
            <a:graphicFrameLocks noChangeAspect="1"/>
          </p:cNvGraphicFramePr>
          <p:nvPr/>
        </p:nvGraphicFramePr>
        <p:xfrm>
          <a:off x="2484438" y="0"/>
          <a:ext cx="4610100" cy="6858000"/>
        </p:xfrm>
        <a:graphic>
          <a:graphicData uri="http://schemas.openxmlformats.org/presentationml/2006/ole">
            <mc:AlternateContent xmlns:mc="http://schemas.openxmlformats.org/markup-compatibility/2006">
              <mc:Choice xmlns:v="urn:schemas-microsoft-com:vml" Requires="v">
                <p:oleObj spid="_x0000_s310301" name="Acrobat Document" r:id="rId3" imgW="5667170" imgH="8019840" progId="AcroExch.Document.7">
                  <p:embed/>
                </p:oleObj>
              </mc:Choice>
              <mc:Fallback>
                <p:oleObj name="Acrobat Document" r:id="rId3" imgW="5667170" imgH="8019840" progId="AcroExch.Document.7">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438" y="0"/>
                        <a:ext cx="46101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6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416"/>
            <a:ext cx="10908704" cy="7416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020290"/>
      </p:ext>
    </p:extLst>
  </p:cSld>
  <p:clrMapOvr>
    <a:masterClrMapping/>
  </p:clrMapOvr>
  <p:transition spd="slow">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552" y="-459432"/>
            <a:ext cx="12588552" cy="7920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447382"/>
      </p:ext>
    </p:extLst>
  </p:cSld>
  <p:clrMapOvr>
    <a:masterClrMapping/>
  </p:clrMapOvr>
  <p:transition spd="slow">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302" name="Picture 6" descr="000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650" y="-1684338"/>
            <a:ext cx="7564438" cy="106981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9269" name="Group 5"/>
          <p:cNvGrpSpPr>
            <a:grpSpLocks/>
          </p:cNvGrpSpPr>
          <p:nvPr/>
        </p:nvGrpSpPr>
        <p:grpSpPr bwMode="auto">
          <a:xfrm>
            <a:off x="0" y="0"/>
            <a:ext cx="9144000" cy="6858000"/>
            <a:chOff x="0" y="0"/>
            <a:chExt cx="5760" cy="4320"/>
          </a:xfrm>
        </p:grpSpPr>
        <p:sp>
          <p:nvSpPr>
            <p:cNvPr id="139270" name="Rectangle 6"/>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39271" name="Rectangle 7"/>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39272" name="Text Box 8"/>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139267" name="Rectangle 3"/>
          <p:cNvSpPr>
            <a:spLocks noGrp="1" noChangeArrowheads="1"/>
          </p:cNvSpPr>
          <p:nvPr>
            <p:ph type="body" idx="1"/>
          </p:nvPr>
        </p:nvSpPr>
        <p:spPr>
          <a:xfrm>
            <a:off x="252413" y="1628775"/>
            <a:ext cx="8567737" cy="3529013"/>
          </a:xfrm>
        </p:spPr>
        <p:txBody>
          <a:bodyPr/>
          <a:lstStyle/>
          <a:p>
            <a:pPr>
              <a:lnSpc>
                <a:spcPct val="80000"/>
              </a:lnSpc>
            </a:pPr>
            <a:r>
              <a:rPr lang="de-DE" sz="2000"/>
              <a:t>zentraler Gedanke der Menschenrechte ist der Respekt vor der menschlichen Würde und Freiheit, </a:t>
            </a:r>
          </a:p>
          <a:p>
            <a:pPr>
              <a:lnSpc>
                <a:spcPct val="80000"/>
              </a:lnSpc>
            </a:pPr>
            <a:r>
              <a:rPr lang="de-DE" sz="2000"/>
              <a:t>die Anerkennung der persönlichen Autonomie ist ein bedeutendes Auslegungsprinzip in der Anwendung des Rechts auf Achtung des Privatlebens.</a:t>
            </a:r>
          </a:p>
          <a:p>
            <a:pPr>
              <a:lnSpc>
                <a:spcPct val="80000"/>
              </a:lnSpc>
            </a:pPr>
            <a:r>
              <a:rPr lang="de-DE" sz="2000"/>
              <a:t>Sexualität und Sexualleben gehören zum Kernbereich des Grundrechts auf Schutz des Privatlebens. Staatliche Regulierung sexuellen Verhaltens greift in dieses Recht ein; und solche Eingriffe sind nur dann gerechtfertigt, wenn sie nachweislich notwendig sind, um von anderen Schaden abzuwenden (</a:t>
            </a:r>
            <a:r>
              <a:rPr lang="de-DE" sz="2000" i="1"/>
              <a:t>dringendes soziales Bedürfnis, Verhältnismässigkeit</a:t>
            </a:r>
            <a:r>
              <a:rPr lang="de-DE" sz="2000"/>
              <a:t>).</a:t>
            </a:r>
            <a:endParaRPr lang="de-AT" sz="2000"/>
          </a:p>
          <a:p>
            <a:pPr>
              <a:lnSpc>
                <a:spcPct val="80000"/>
              </a:lnSpc>
            </a:pPr>
            <a:r>
              <a:rPr lang="de-AT" sz="2000"/>
              <a:t>Ansichten und Werthaltungen einer Mehrheit können Eingriffe in das Recht auf Privatleben (wie auch in andere Grundrechte) jedenfalls nicht rechtfertigen.</a:t>
            </a:r>
          </a:p>
        </p:txBody>
      </p:sp>
      <p:sp>
        <p:nvSpPr>
          <p:cNvPr id="139273" name="Text Box 9"/>
          <p:cNvSpPr txBox="1">
            <a:spLocks noChangeArrowheads="1"/>
          </p:cNvSpPr>
          <p:nvPr/>
        </p:nvSpPr>
        <p:spPr bwMode="auto">
          <a:xfrm>
            <a:off x="468313" y="260350"/>
            <a:ext cx="82073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sz="2800" b="1">
                <a:solidFill>
                  <a:srgbClr val="000076"/>
                </a:solidFill>
                <a:effectLst>
                  <a:outerShdw blurRad="38100" dist="38100" dir="2700000" algn="tl">
                    <a:srgbClr val="C0C0C0"/>
                  </a:outerShdw>
                </a:effectLst>
              </a:rPr>
              <a:t>III.</a:t>
            </a:r>
          </a:p>
          <a:p>
            <a:pPr algn="ctr">
              <a:spcBef>
                <a:spcPct val="50000"/>
              </a:spcBef>
            </a:pPr>
            <a:r>
              <a:rPr lang="de-DE" sz="2800" b="1">
                <a:solidFill>
                  <a:srgbClr val="000076"/>
                </a:solidFill>
                <a:effectLst>
                  <a:outerShdw blurRad="38100" dist="38100" dir="2700000" algn="tl">
                    <a:srgbClr val="C0C0C0"/>
                  </a:outerShdw>
                </a:effectLst>
              </a:rPr>
              <a:t>Europäischer Menschenrechtsgerichtshof:</a:t>
            </a:r>
            <a:r>
              <a:rPr lang="de-AT" sz="2800">
                <a:effectLst>
                  <a:outerShdw blurRad="38100" dist="38100" dir="2700000" algn="tl">
                    <a:srgbClr val="C0C0C0"/>
                  </a:outerShdw>
                </a:effectLst>
              </a:rPr>
              <a:t> </a:t>
            </a:r>
          </a:p>
        </p:txBody>
      </p:sp>
      <p:sp>
        <p:nvSpPr>
          <p:cNvPr id="139274" name="Text Box 10"/>
          <p:cNvSpPr txBox="1">
            <a:spLocks noChangeArrowheads="1"/>
          </p:cNvSpPr>
          <p:nvPr/>
        </p:nvSpPr>
        <p:spPr bwMode="auto">
          <a:xfrm>
            <a:off x="179388" y="5373688"/>
            <a:ext cx="8715375" cy="98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sz="1600" i="1"/>
              <a:t>(Dudgeon vs. UK</a:t>
            </a:r>
            <a:r>
              <a:rPr lang="de-DE" sz="1600"/>
              <a:t> 1981, </a:t>
            </a:r>
            <a:r>
              <a:rPr lang="de-DE" sz="1600" i="1"/>
              <a:t>Norris vs. Ireland</a:t>
            </a:r>
            <a:r>
              <a:rPr lang="de-DE" sz="1600"/>
              <a:t> 1988, </a:t>
            </a:r>
            <a:r>
              <a:rPr lang="de-DE" sz="1600" i="1"/>
              <a:t>Modinos vs. Cyprus</a:t>
            </a:r>
            <a:r>
              <a:rPr lang="de-DE" sz="1600"/>
              <a:t> 1993, </a:t>
            </a:r>
            <a:r>
              <a:rPr lang="de-DE" sz="1600" i="1"/>
              <a:t>Laskey, Brown &amp; Jaggard vs. UK</a:t>
            </a:r>
            <a:r>
              <a:rPr lang="de-DE" sz="1600"/>
              <a:t> 1997, </a:t>
            </a:r>
            <a:r>
              <a:rPr lang="de-DE" sz="1600" i="1"/>
              <a:t>Lustig-Prean &amp; Beckett vs. UK</a:t>
            </a:r>
            <a:r>
              <a:rPr lang="de-DE" sz="1600"/>
              <a:t> 1999; </a:t>
            </a:r>
            <a:r>
              <a:rPr lang="de-DE" sz="1600" i="1"/>
              <a:t>Smith &amp; Grady vs. UK</a:t>
            </a:r>
            <a:r>
              <a:rPr lang="de-DE" sz="1600"/>
              <a:t> 1999; </a:t>
            </a:r>
            <a:r>
              <a:rPr lang="de-DE" sz="1600" i="1"/>
              <a:t>A.D.T. vs. UK </a:t>
            </a:r>
            <a:r>
              <a:rPr lang="de-DE" sz="1600"/>
              <a:t>2000, </a:t>
            </a:r>
            <a:r>
              <a:rPr lang="de-DE" sz="1600" i="1"/>
              <a:t>Christine Goodwin vs. UK </a:t>
            </a:r>
            <a:r>
              <a:rPr lang="de-DE" sz="1600"/>
              <a:t>2002,</a:t>
            </a:r>
            <a:r>
              <a:rPr lang="de-DE" sz="1600" i="1"/>
              <a:t> I. vs. UK </a:t>
            </a:r>
            <a:r>
              <a:rPr lang="de-DE" sz="1600"/>
              <a:t>2002, </a:t>
            </a:r>
            <a:r>
              <a:rPr lang="de-DE" sz="1600" i="1"/>
              <a:t>Fretté vs. France</a:t>
            </a:r>
            <a:r>
              <a:rPr lang="de-DE" sz="1600"/>
              <a:t> 2002, </a:t>
            </a:r>
            <a:r>
              <a:rPr lang="de-DE" sz="1600" i="1"/>
              <a:t>L. &amp; V. vs. Austria </a:t>
            </a:r>
            <a:r>
              <a:rPr lang="de-DE" sz="1600"/>
              <a:t>2003, </a:t>
            </a:r>
            <a:r>
              <a:rPr lang="de-DE" sz="1600" i="1"/>
              <a:t>S.L. vs. Austria </a:t>
            </a:r>
            <a:r>
              <a:rPr lang="de-DE" sz="1600"/>
              <a:t>2003)</a:t>
            </a:r>
            <a:r>
              <a:rPr lang="de-AT" sz="1600"/>
              <a:t>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Effect transition="in" filter="fade">
                                      <p:cBhvr>
                                        <p:cTn id="7" dur="1000"/>
                                        <p:tgtEl>
                                          <p:spTgt spid="139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9267">
                                            <p:txEl>
                                              <p:pRg st="1" end="1"/>
                                            </p:txEl>
                                          </p:spTgt>
                                        </p:tgtEl>
                                        <p:attrNameLst>
                                          <p:attrName>style.visibility</p:attrName>
                                        </p:attrNameLst>
                                      </p:cBhvr>
                                      <p:to>
                                        <p:strVal val="visible"/>
                                      </p:to>
                                    </p:set>
                                    <p:animEffect transition="in" filter="fade">
                                      <p:cBhvr>
                                        <p:cTn id="12" dur="1000"/>
                                        <p:tgtEl>
                                          <p:spTgt spid="1392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9267">
                                            <p:txEl>
                                              <p:pRg st="2" end="2"/>
                                            </p:txEl>
                                          </p:spTgt>
                                        </p:tgtEl>
                                        <p:attrNameLst>
                                          <p:attrName>style.visibility</p:attrName>
                                        </p:attrNameLst>
                                      </p:cBhvr>
                                      <p:to>
                                        <p:strVal val="visible"/>
                                      </p:to>
                                    </p:set>
                                    <p:animEffect transition="in" filter="fade">
                                      <p:cBhvr>
                                        <p:cTn id="17" dur="1000"/>
                                        <p:tgtEl>
                                          <p:spTgt spid="1392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9267">
                                            <p:txEl>
                                              <p:pRg st="3" end="3"/>
                                            </p:txEl>
                                          </p:spTgt>
                                        </p:tgtEl>
                                        <p:attrNameLst>
                                          <p:attrName>style.visibility</p:attrName>
                                        </p:attrNameLst>
                                      </p:cBhvr>
                                      <p:to>
                                        <p:strVal val="visible"/>
                                      </p:to>
                                    </p:set>
                                    <p:animEffect transition="in" filter="fade">
                                      <p:cBhvr>
                                        <p:cTn id="22" dur="1000"/>
                                        <p:tgtEl>
                                          <p:spTgt spid="139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uiExpand="1"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3" name="Rectangle 3"/>
          <p:cNvSpPr>
            <a:spLocks noGrp="1" noChangeArrowheads="1"/>
          </p:cNvSpPr>
          <p:nvPr>
            <p:ph type="body" idx="1"/>
          </p:nvPr>
        </p:nvSpPr>
        <p:spPr>
          <a:xfrm>
            <a:off x="457200" y="620713"/>
            <a:ext cx="8229600" cy="5505450"/>
          </a:xfrm>
        </p:spPr>
        <p:txBody>
          <a:bodyPr/>
          <a:lstStyle/>
          <a:p>
            <a:pPr>
              <a:buFontTx/>
              <a:buNone/>
            </a:pPr>
            <a:r>
              <a:rPr lang="de-DE" b="1" dirty="0" smtClean="0"/>
              <a:t>USA</a:t>
            </a:r>
            <a:r>
              <a:rPr lang="de-DE" b="1" dirty="0"/>
              <a:t>: </a:t>
            </a:r>
            <a:r>
              <a:rPr lang="de-DE" b="1" dirty="0" smtClean="0"/>
              <a:t>Sex </a:t>
            </a:r>
            <a:r>
              <a:rPr lang="de-DE" b="1" dirty="0" err="1" smtClean="0"/>
              <a:t>Offender</a:t>
            </a:r>
            <a:r>
              <a:rPr lang="de-DE" b="1" dirty="0" smtClean="0"/>
              <a:t> </a:t>
            </a:r>
            <a:r>
              <a:rPr lang="de-DE" b="1" dirty="0" err="1" smtClean="0"/>
              <a:t>Registries</a:t>
            </a:r>
            <a:endParaRPr lang="de-DE" b="1" dirty="0" smtClean="0"/>
          </a:p>
          <a:p>
            <a:pPr>
              <a:buFontTx/>
              <a:buNone/>
            </a:pPr>
            <a:endParaRPr lang="de-DE" b="1" dirty="0"/>
          </a:p>
          <a:p>
            <a:pPr>
              <a:buFontTx/>
              <a:buNone/>
            </a:pPr>
            <a:r>
              <a:rPr lang="de-DE" dirty="0" smtClean="0"/>
              <a:t>-&gt; 700.000 Personen registriert</a:t>
            </a:r>
          </a:p>
          <a:p>
            <a:pPr>
              <a:buFontTx/>
              <a:buNone/>
            </a:pPr>
            <a:r>
              <a:rPr lang="de-DE" dirty="0" smtClean="0"/>
              <a:t>-&gt; in 34 Bundesstaaten auch Jugendliche</a:t>
            </a:r>
          </a:p>
          <a:p>
            <a:pPr>
              <a:buFontTx/>
              <a:buNone/>
            </a:pPr>
            <a:r>
              <a:rPr lang="de-DE" dirty="0" smtClean="0"/>
              <a:t>-&gt; Fall </a:t>
            </a:r>
            <a:r>
              <a:rPr lang="de-DE" i="1" dirty="0" err="1" smtClean="0"/>
              <a:t>Thornsburry</a:t>
            </a:r>
            <a:r>
              <a:rPr lang="de-DE" dirty="0" smtClean="0"/>
              <a:t> (Newsweek, Feb 2012)</a:t>
            </a:r>
            <a:endParaRPr lang="de-DE" dirty="0"/>
          </a:p>
          <a:p>
            <a:pPr>
              <a:buFontTx/>
              <a:buNone/>
            </a:pPr>
            <a:r>
              <a:rPr lang="de-DE" dirty="0"/>
              <a:t>-&gt; </a:t>
            </a:r>
            <a:r>
              <a:rPr lang="de-DE" dirty="0">
                <a:solidFill>
                  <a:srgbClr val="00004C"/>
                </a:solidFill>
                <a:hlinkClick r:id="rId2"/>
              </a:rPr>
              <a:t>http://www.nsopr.gov</a:t>
            </a:r>
            <a:r>
              <a:rPr lang="de-DE" dirty="0">
                <a:solidFill>
                  <a:srgbClr val="00004C"/>
                </a:solidFill>
              </a:rPr>
              <a:t> </a:t>
            </a:r>
          </a:p>
          <a:p>
            <a:pPr>
              <a:buFontTx/>
              <a:buNone/>
            </a:pPr>
            <a:r>
              <a:rPr lang="de-DE" dirty="0">
                <a:solidFill>
                  <a:srgbClr val="00004C"/>
                </a:solidFill>
              </a:rPr>
              <a:t>-&gt; Freier (</a:t>
            </a:r>
            <a:r>
              <a:rPr lang="de-DE" dirty="0">
                <a:solidFill>
                  <a:srgbClr val="00004C"/>
                </a:solidFill>
                <a:hlinkClick r:id="rId3"/>
              </a:rPr>
              <a:t>http://www.chicagopolice.org/ps/list.aspx</a:t>
            </a:r>
            <a:r>
              <a:rPr lang="de-DE" dirty="0">
                <a:solidFill>
                  <a:srgbClr val="00004C"/>
                </a:solidFill>
              </a:rPr>
              <a:t>)</a:t>
            </a:r>
          </a:p>
          <a:p>
            <a:pPr>
              <a:buFontTx/>
              <a:buNone/>
            </a:pPr>
            <a:r>
              <a:rPr lang="de-DE" dirty="0">
                <a:solidFill>
                  <a:srgbClr val="00004C"/>
                </a:solidFill>
              </a:rPr>
              <a:t>-&gt; Oben Ohne </a:t>
            </a:r>
          </a:p>
          <a:p>
            <a:pPr>
              <a:buFontTx/>
              <a:buNone/>
            </a:pPr>
            <a:endParaRPr lang="de-DE" dirty="0">
              <a:solidFill>
                <a:srgbClr val="00004C"/>
              </a:solidFill>
            </a:endParaRPr>
          </a:p>
          <a:p>
            <a:pPr>
              <a:buFontTx/>
              <a:buNone/>
            </a:pPr>
            <a:endParaRPr lang="de-DE" dirty="0"/>
          </a:p>
        </p:txBody>
      </p:sp>
    </p:spTree>
  </p:cSld>
  <p:clrMapOvr>
    <a:masterClrMapping/>
  </p:clrMapOvr>
  <p:transition spd="slow">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4372" name="Object 4"/>
          <p:cNvGraphicFramePr>
            <a:graphicFrameLocks noChangeAspect="1"/>
          </p:cNvGraphicFramePr>
          <p:nvPr/>
        </p:nvGraphicFramePr>
        <p:xfrm>
          <a:off x="900113" y="-387350"/>
          <a:ext cx="7343775" cy="7632700"/>
        </p:xfrm>
        <a:graphic>
          <a:graphicData uri="http://schemas.openxmlformats.org/presentationml/2006/ole">
            <mc:AlternateContent xmlns:mc="http://schemas.openxmlformats.org/markup-compatibility/2006">
              <mc:Choice xmlns:v="urn:schemas-microsoft-com:vml" Requires="v">
                <p:oleObj spid="_x0000_s314397" name="Acrobat Document" r:id="rId3" imgW="5667170" imgH="8019840" progId="AcroExch.Document.7">
                  <p:embed/>
                </p:oleObj>
              </mc:Choice>
              <mc:Fallback>
                <p:oleObj name="Acrobat Document" r:id="rId3" imgW="5667170" imgH="8019840" progId="AcroExch.Document.7">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387350"/>
                        <a:ext cx="7343775" cy="7632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p:nvPr>
        </p:nvSpPr>
        <p:spPr>
          <a:xfrm>
            <a:off x="457200" y="620688"/>
            <a:ext cx="8229600" cy="5505475"/>
          </a:xfrm>
        </p:spPr>
        <p:txBody>
          <a:bodyPr/>
          <a:lstStyle/>
          <a:p>
            <a:pPr marL="0" indent="0" algn="ctr">
              <a:buNone/>
            </a:pPr>
            <a:r>
              <a:rPr lang="de-DE" b="1" dirty="0" smtClean="0">
                <a:solidFill>
                  <a:schemeClr val="tx1"/>
                </a:solidFill>
              </a:rPr>
              <a:t>Sex </a:t>
            </a:r>
            <a:r>
              <a:rPr lang="de-DE" b="1" dirty="0" err="1" smtClean="0">
                <a:solidFill>
                  <a:schemeClr val="tx1"/>
                </a:solidFill>
              </a:rPr>
              <a:t>Offender</a:t>
            </a:r>
            <a:r>
              <a:rPr lang="de-DE" b="1" dirty="0" smtClean="0">
                <a:solidFill>
                  <a:schemeClr val="tx1"/>
                </a:solidFill>
              </a:rPr>
              <a:t> Registration </a:t>
            </a:r>
          </a:p>
          <a:p>
            <a:pPr marL="0" indent="0" algn="ctr">
              <a:buNone/>
            </a:pPr>
            <a:r>
              <a:rPr lang="de-DE" b="1" dirty="0"/>
              <a:t>&amp;</a:t>
            </a:r>
            <a:r>
              <a:rPr lang="de-DE" b="1" dirty="0" smtClean="0">
                <a:solidFill>
                  <a:schemeClr val="tx1"/>
                </a:solidFill>
              </a:rPr>
              <a:t> </a:t>
            </a:r>
          </a:p>
          <a:p>
            <a:pPr marL="0" indent="0" algn="ctr">
              <a:buNone/>
            </a:pPr>
            <a:r>
              <a:rPr lang="de-DE" b="1" dirty="0" err="1" smtClean="0">
                <a:solidFill>
                  <a:schemeClr val="tx1"/>
                </a:solidFill>
              </a:rPr>
              <a:t>Notification</a:t>
            </a:r>
            <a:r>
              <a:rPr lang="de-DE" b="1" dirty="0" smtClean="0">
                <a:solidFill>
                  <a:schemeClr val="tx1"/>
                </a:solidFill>
              </a:rPr>
              <a:t> Laws </a:t>
            </a:r>
          </a:p>
          <a:p>
            <a:pPr marL="0" indent="0" algn="ctr">
              <a:buNone/>
            </a:pPr>
            <a:endParaRPr lang="de-DE" dirty="0" smtClean="0">
              <a:solidFill>
                <a:schemeClr val="tx1"/>
              </a:solidFill>
              <a:latin typeface="+mn-lt"/>
              <a:ea typeface="+mn-ea"/>
              <a:cs typeface="+mn-cs"/>
            </a:endParaRPr>
          </a:p>
          <a:p>
            <a:pPr marL="0" indent="0">
              <a:buNone/>
            </a:pPr>
            <a:r>
              <a:rPr lang="de-DE" dirty="0" smtClean="0"/>
              <a:t>-&gt; keine Senkung der Rückfallrate</a:t>
            </a:r>
          </a:p>
          <a:p>
            <a:pPr marL="0" indent="0">
              <a:buNone/>
            </a:pPr>
            <a:r>
              <a:rPr lang="de-DE" dirty="0" smtClean="0">
                <a:solidFill>
                  <a:schemeClr val="tx1"/>
                </a:solidFill>
                <a:latin typeface="+mn-lt"/>
                <a:ea typeface="+mn-ea"/>
                <a:cs typeface="+mn-cs"/>
              </a:rPr>
              <a:t>-&gt; im Gegenteil Erhöhung der Rückfallgefahr</a:t>
            </a:r>
          </a:p>
          <a:p>
            <a:pPr marL="0" indent="0">
              <a:buNone/>
            </a:pPr>
            <a:endParaRPr lang="de-DE" dirty="0"/>
          </a:p>
          <a:p>
            <a:pPr marL="0" indent="0">
              <a:buNone/>
            </a:pPr>
            <a:r>
              <a:rPr lang="de-DE" sz="2000" dirty="0" smtClean="0">
                <a:solidFill>
                  <a:schemeClr val="tx1"/>
                </a:solidFill>
              </a:rPr>
              <a:t>(Do </a:t>
            </a:r>
            <a:r>
              <a:rPr lang="de-DE" sz="2000" dirty="0">
                <a:solidFill>
                  <a:schemeClr val="tx1"/>
                </a:solidFill>
              </a:rPr>
              <a:t>Sex </a:t>
            </a:r>
            <a:r>
              <a:rPr lang="de-DE" sz="2000" dirty="0" err="1">
                <a:solidFill>
                  <a:schemeClr val="tx1"/>
                </a:solidFill>
              </a:rPr>
              <a:t>Offender</a:t>
            </a:r>
            <a:r>
              <a:rPr lang="de-DE" sz="2000" dirty="0">
                <a:solidFill>
                  <a:schemeClr val="tx1"/>
                </a:solidFill>
              </a:rPr>
              <a:t> Registration </a:t>
            </a:r>
            <a:r>
              <a:rPr lang="de-DE" sz="2000" dirty="0" err="1">
                <a:solidFill>
                  <a:schemeClr val="tx1"/>
                </a:solidFill>
              </a:rPr>
              <a:t>and</a:t>
            </a:r>
            <a:r>
              <a:rPr lang="de-DE" sz="2000" dirty="0">
                <a:solidFill>
                  <a:schemeClr val="tx1"/>
                </a:solidFill>
              </a:rPr>
              <a:t> </a:t>
            </a:r>
            <a:r>
              <a:rPr lang="de-DE" sz="2000" dirty="0" err="1">
                <a:solidFill>
                  <a:schemeClr val="tx1"/>
                </a:solidFill>
              </a:rPr>
              <a:t>Notification</a:t>
            </a:r>
            <a:r>
              <a:rPr lang="de-DE" sz="2000" dirty="0">
                <a:solidFill>
                  <a:schemeClr val="tx1"/>
                </a:solidFill>
              </a:rPr>
              <a:t> Laws </a:t>
            </a:r>
            <a:r>
              <a:rPr lang="de-DE" sz="2000" dirty="0" err="1">
                <a:solidFill>
                  <a:schemeClr val="tx1"/>
                </a:solidFill>
              </a:rPr>
              <a:t>Affect</a:t>
            </a:r>
            <a:r>
              <a:rPr lang="de-DE" sz="2000" dirty="0">
                <a:solidFill>
                  <a:schemeClr val="tx1"/>
                </a:solidFill>
              </a:rPr>
              <a:t> </a:t>
            </a:r>
            <a:r>
              <a:rPr lang="de-DE" sz="2000" dirty="0" err="1">
                <a:solidFill>
                  <a:schemeClr val="tx1"/>
                </a:solidFill>
              </a:rPr>
              <a:t>Criminal</a:t>
            </a:r>
            <a:r>
              <a:rPr lang="de-DE" sz="2000" dirty="0">
                <a:solidFill>
                  <a:schemeClr val="tx1"/>
                </a:solidFill>
              </a:rPr>
              <a:t> </a:t>
            </a:r>
            <a:r>
              <a:rPr lang="de-DE" sz="2000" dirty="0" err="1" smtClean="0">
                <a:solidFill>
                  <a:schemeClr val="tx1"/>
                </a:solidFill>
              </a:rPr>
              <a:t>Behavior</a:t>
            </a:r>
            <a:r>
              <a:rPr lang="de-DE" sz="2000" dirty="0" smtClean="0">
                <a:solidFill>
                  <a:schemeClr val="tx1"/>
                </a:solidFill>
              </a:rPr>
              <a:t>?, J.J</a:t>
            </a:r>
            <a:r>
              <a:rPr lang="de-DE" sz="2000" dirty="0">
                <a:solidFill>
                  <a:schemeClr val="tx1"/>
                </a:solidFill>
              </a:rPr>
              <a:t>. Prescott </a:t>
            </a:r>
            <a:r>
              <a:rPr lang="de-DE" sz="2000" dirty="0" err="1">
                <a:solidFill>
                  <a:schemeClr val="tx1"/>
                </a:solidFill>
              </a:rPr>
              <a:t>and</a:t>
            </a:r>
            <a:r>
              <a:rPr lang="de-DE" sz="2000" dirty="0">
                <a:solidFill>
                  <a:schemeClr val="tx1"/>
                </a:solidFill>
              </a:rPr>
              <a:t> Jonah E. </a:t>
            </a:r>
            <a:r>
              <a:rPr lang="de-DE" sz="2000" dirty="0" err="1" smtClean="0">
                <a:solidFill>
                  <a:schemeClr val="tx1"/>
                </a:solidFill>
              </a:rPr>
              <a:t>Rockoff</a:t>
            </a:r>
            <a:r>
              <a:rPr lang="de-DE" sz="2000" dirty="0" smtClean="0"/>
              <a:t>, </a:t>
            </a:r>
            <a:r>
              <a:rPr lang="de-DE" sz="2000" i="1" dirty="0" smtClean="0">
                <a:solidFill>
                  <a:schemeClr val="tx1"/>
                </a:solidFill>
              </a:rPr>
              <a:t>Journal </a:t>
            </a:r>
            <a:r>
              <a:rPr lang="de-DE" sz="2000" i="1" dirty="0" err="1">
                <a:solidFill>
                  <a:schemeClr val="tx1"/>
                </a:solidFill>
              </a:rPr>
              <a:t>of</a:t>
            </a:r>
            <a:r>
              <a:rPr lang="de-DE" sz="2000" i="1" dirty="0">
                <a:solidFill>
                  <a:schemeClr val="tx1"/>
                </a:solidFill>
              </a:rPr>
              <a:t> Law </a:t>
            </a:r>
            <a:r>
              <a:rPr lang="de-DE" sz="2000" i="1" dirty="0" err="1">
                <a:solidFill>
                  <a:schemeClr val="tx1"/>
                </a:solidFill>
              </a:rPr>
              <a:t>and</a:t>
            </a:r>
            <a:r>
              <a:rPr lang="de-DE" sz="2000" i="1" dirty="0">
                <a:solidFill>
                  <a:schemeClr val="tx1"/>
                </a:solidFill>
              </a:rPr>
              <a:t> </a:t>
            </a:r>
            <a:r>
              <a:rPr lang="de-DE" sz="2000" i="1" dirty="0" smtClean="0">
                <a:solidFill>
                  <a:schemeClr val="tx1"/>
                </a:solidFill>
              </a:rPr>
              <a:t>Economics</a:t>
            </a:r>
            <a:r>
              <a:rPr lang="de-DE" sz="2000" dirty="0" smtClean="0"/>
              <a:t>, </a:t>
            </a:r>
            <a:r>
              <a:rPr lang="de-DE" sz="2000" dirty="0" smtClean="0">
                <a:solidFill>
                  <a:schemeClr val="tx1"/>
                </a:solidFill>
              </a:rPr>
              <a:t>Vol</a:t>
            </a:r>
            <a:r>
              <a:rPr lang="de-DE" sz="2000" dirty="0">
                <a:solidFill>
                  <a:schemeClr val="tx1"/>
                </a:solidFill>
              </a:rPr>
              <a:t>. 54, </a:t>
            </a:r>
            <a:r>
              <a:rPr lang="de-DE" sz="2000" dirty="0" err="1">
                <a:solidFill>
                  <a:schemeClr val="tx1"/>
                </a:solidFill>
              </a:rPr>
              <a:t>No</a:t>
            </a:r>
            <a:r>
              <a:rPr lang="de-DE" sz="2000" dirty="0">
                <a:solidFill>
                  <a:schemeClr val="tx1"/>
                </a:solidFill>
              </a:rPr>
              <a:t>. 1 (</a:t>
            </a:r>
            <a:r>
              <a:rPr lang="de-DE" sz="2000" dirty="0" err="1">
                <a:solidFill>
                  <a:schemeClr val="tx1"/>
                </a:solidFill>
              </a:rPr>
              <a:t>February</a:t>
            </a:r>
            <a:r>
              <a:rPr lang="de-DE" sz="2000" dirty="0">
                <a:solidFill>
                  <a:schemeClr val="tx1"/>
                </a:solidFill>
              </a:rPr>
              <a:t> 2011), pp. </a:t>
            </a:r>
            <a:r>
              <a:rPr lang="de-DE" sz="2000" dirty="0" smtClean="0">
                <a:solidFill>
                  <a:schemeClr val="tx1"/>
                </a:solidFill>
              </a:rPr>
              <a:t>161-206, </a:t>
            </a:r>
            <a:r>
              <a:rPr lang="de-DE" sz="2000" dirty="0">
                <a:solidFill>
                  <a:schemeClr val="tx1"/>
                </a:solidFill>
                <a:hlinkClick r:id="rId2"/>
              </a:rPr>
              <a:t>http://</a:t>
            </a:r>
            <a:r>
              <a:rPr lang="de-DE" sz="2000" dirty="0" smtClean="0">
                <a:solidFill>
                  <a:schemeClr val="tx1"/>
                </a:solidFill>
                <a:hlinkClick r:id="rId2"/>
              </a:rPr>
              <a:t>www.jstor.org/stable/10.1086/658485</a:t>
            </a:r>
            <a:r>
              <a:rPr lang="de-DE" sz="2000" dirty="0" smtClean="0">
                <a:solidFill>
                  <a:schemeClr val="tx1"/>
                </a:solidFill>
              </a:rPr>
              <a:t>)  </a:t>
            </a:r>
            <a:r>
              <a:rPr lang="de-DE" sz="2000" dirty="0">
                <a:solidFill>
                  <a:schemeClr val="tx1"/>
                </a:solidFill>
              </a:rPr>
              <a:t/>
            </a:r>
            <a:br>
              <a:rPr lang="de-DE" sz="2000" dirty="0">
                <a:solidFill>
                  <a:schemeClr val="tx1"/>
                </a:solidFill>
              </a:rPr>
            </a:br>
            <a:endParaRPr lang="de-DE" sz="2000" dirty="0"/>
          </a:p>
        </p:txBody>
      </p:sp>
    </p:spTree>
    <p:extLst>
      <p:ext uri="{BB962C8B-B14F-4D97-AF65-F5344CB8AC3E}">
        <p14:creationId xmlns:p14="http://schemas.microsoft.com/office/powerpoint/2010/main" val="458472102"/>
      </p:ext>
    </p:extLst>
  </p:cSld>
  <p:clrMapOvr>
    <a:masterClrMapping/>
  </p:clrMapOvr>
  <p:transition spd="slow">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3349" name="Object 5"/>
          <p:cNvGraphicFramePr>
            <a:graphicFrameLocks noChangeAspect="1"/>
          </p:cNvGraphicFramePr>
          <p:nvPr/>
        </p:nvGraphicFramePr>
        <p:xfrm>
          <a:off x="-541338" y="-1108075"/>
          <a:ext cx="10696576" cy="15136813"/>
        </p:xfrm>
        <a:graphic>
          <a:graphicData uri="http://schemas.openxmlformats.org/presentationml/2006/ole">
            <mc:AlternateContent xmlns:mc="http://schemas.openxmlformats.org/markup-compatibility/2006">
              <mc:Choice xmlns:v="urn:schemas-microsoft-com:vml" Requires="v">
                <p:oleObj spid="_x0000_s313374" name="Acrobat Document" r:id="rId3" imgW="5667170" imgH="8019840" progId="AcroExch.Document.7">
                  <p:embed/>
                </p:oleObj>
              </mc:Choice>
              <mc:Fallback>
                <p:oleObj name="Acrobat Document" r:id="rId3" imgW="5667170" imgH="8019840" progId="AcroExch.Document.7">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338" y="-1108075"/>
                        <a:ext cx="10696576" cy="15136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5" name="Rectangle 3"/>
          <p:cNvSpPr>
            <a:spLocks noGrp="1" noChangeArrowheads="1"/>
          </p:cNvSpPr>
          <p:nvPr>
            <p:ph type="body" idx="1"/>
          </p:nvPr>
        </p:nvSpPr>
        <p:spPr/>
        <p:txBody>
          <a:bodyPr/>
          <a:lstStyle/>
          <a:p>
            <a:pPr algn="ctr">
              <a:buFontTx/>
              <a:buNone/>
            </a:pPr>
            <a:endParaRPr lang="de-DE"/>
          </a:p>
          <a:p>
            <a:pPr algn="ctr">
              <a:buFontTx/>
              <a:buNone/>
            </a:pPr>
            <a:r>
              <a:rPr lang="de-DE"/>
              <a:t>„Soll er strafen oder schonen</a:t>
            </a:r>
          </a:p>
          <a:p>
            <a:pPr algn="ctr">
              <a:buFontTx/>
              <a:buNone/>
            </a:pPr>
            <a:r>
              <a:rPr lang="de-DE"/>
              <a:t>Muß er Menschen menschlich sehen“</a:t>
            </a:r>
          </a:p>
          <a:p>
            <a:pPr algn="ctr">
              <a:buFontTx/>
              <a:buNone/>
            </a:pPr>
            <a:r>
              <a:rPr lang="de-DE"/>
              <a:t>(Johann Wolfgang von Goethe)</a:t>
            </a:r>
          </a:p>
        </p:txBody>
      </p:sp>
    </p:spTree>
  </p:cSld>
  <p:clrMapOvr>
    <a:masterClrMapping/>
  </p:clrMapOvr>
  <p:transition spd="slow">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3954" name="Group 2"/>
          <p:cNvGrpSpPr>
            <a:grpSpLocks/>
          </p:cNvGrpSpPr>
          <p:nvPr/>
        </p:nvGrpSpPr>
        <p:grpSpPr bwMode="auto">
          <a:xfrm>
            <a:off x="0" y="0"/>
            <a:ext cx="9144000" cy="6858000"/>
            <a:chOff x="0" y="0"/>
            <a:chExt cx="5760" cy="4320"/>
          </a:xfrm>
        </p:grpSpPr>
        <p:sp>
          <p:nvSpPr>
            <p:cNvPr id="253955"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53956"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53957"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AT">
                  <a:solidFill>
                    <a:srgbClr val="7393F9"/>
                  </a:solidFill>
                  <a:effectLst>
                    <a:outerShdw blurRad="38100" dist="38100" dir="2700000" algn="tl">
                      <a:srgbClr val="C0C0C0"/>
                    </a:outerShdw>
                  </a:effectLst>
                </a:rPr>
                <a:t>www.graupner.at</a:t>
              </a:r>
              <a:endParaRPr lang="de-AT"/>
            </a:p>
          </p:txBody>
        </p:sp>
      </p:grpSp>
      <p:sp>
        <p:nvSpPr>
          <p:cNvPr id="253958" name="Rectangle 6"/>
          <p:cNvSpPr>
            <a:spLocks noGrp="1" noChangeArrowheads="1"/>
          </p:cNvSpPr>
          <p:nvPr>
            <p:ph type="title"/>
          </p:nvPr>
        </p:nvSpPr>
        <p:spPr>
          <a:xfrm>
            <a:off x="0" y="1700213"/>
            <a:ext cx="9144000" cy="1296987"/>
          </a:xfrm>
          <a:solidFill>
            <a:schemeClr val="bg1">
              <a:alpha val="17000"/>
            </a:schemeClr>
          </a:solidFill>
          <a:ln/>
        </p:spPr>
        <p:txBody>
          <a:bodyPr/>
          <a:lstStyle/>
          <a:p>
            <a:r>
              <a:rPr lang="de-DE" sz="3000" b="1">
                <a:solidFill>
                  <a:srgbClr val="00004C"/>
                </a:solidFill>
                <a:effectLst>
                  <a:outerShdw blurRad="38100" dist="38100" dir="2700000" algn="tl">
                    <a:srgbClr val="C0C0C0"/>
                  </a:outerShdw>
                </a:effectLst>
              </a:rPr>
              <a:t>„Alle Staatsbürger sind vor dem Gesetz gleich“</a:t>
            </a:r>
            <a:br>
              <a:rPr lang="de-DE" sz="3000" b="1">
                <a:solidFill>
                  <a:srgbClr val="00004C"/>
                </a:solidFill>
                <a:effectLst>
                  <a:outerShdw blurRad="38100" dist="38100" dir="2700000" algn="tl">
                    <a:srgbClr val="C0C0C0"/>
                  </a:outerShdw>
                </a:effectLst>
              </a:rPr>
            </a:br>
            <a:r>
              <a:rPr lang="de-DE" sz="2400" b="1">
                <a:solidFill>
                  <a:srgbClr val="00004C"/>
                </a:solidFill>
                <a:effectLst>
                  <a:outerShdw blurRad="38100" dist="38100" dir="2700000" algn="tl">
                    <a:srgbClr val="C0C0C0"/>
                  </a:outerShdw>
                </a:effectLst>
              </a:rPr>
              <a:t>(Art. 2 Staatsgrundgesetz 1862)</a:t>
            </a:r>
            <a:r>
              <a:rPr lang="de-AT" sz="4000"/>
              <a:t> </a:t>
            </a:r>
          </a:p>
        </p:txBody>
      </p:sp>
      <p:sp>
        <p:nvSpPr>
          <p:cNvPr id="253959" name="Rectangle 7"/>
          <p:cNvSpPr>
            <a:spLocks noGrp="1" noChangeArrowheads="1"/>
          </p:cNvSpPr>
          <p:nvPr>
            <p:ph type="body" idx="1"/>
          </p:nvPr>
        </p:nvSpPr>
        <p:spPr>
          <a:xfrm>
            <a:off x="468313" y="3429000"/>
            <a:ext cx="8229600" cy="1295400"/>
          </a:xfrm>
        </p:spPr>
        <p:txBody>
          <a:bodyPr/>
          <a:lstStyle/>
          <a:p>
            <a:pPr algn="ctr">
              <a:lnSpc>
                <a:spcPct val="80000"/>
              </a:lnSpc>
              <a:buFontTx/>
              <a:buNone/>
            </a:pPr>
            <a:r>
              <a:rPr lang="de-DE" sz="3000" b="1">
                <a:solidFill>
                  <a:srgbClr val="00004C"/>
                </a:solidFill>
                <a:effectLst>
                  <a:outerShdw blurRad="38100" dist="38100" dir="2700000" algn="tl">
                    <a:srgbClr val="C0C0C0"/>
                  </a:outerShdw>
                </a:effectLst>
              </a:rPr>
              <a:t>„Alle Menschen sind frei und gleich an Würde und Rechten geboren“</a:t>
            </a:r>
            <a:endParaRPr lang="de-DE" b="1">
              <a:solidFill>
                <a:srgbClr val="00004C"/>
              </a:solidFill>
              <a:effectLst>
                <a:outerShdw blurRad="38100" dist="38100" dir="2700000" algn="tl">
                  <a:srgbClr val="C0C0C0"/>
                </a:outerShdw>
              </a:effectLst>
            </a:endParaRPr>
          </a:p>
          <a:p>
            <a:pPr algn="ctr">
              <a:lnSpc>
                <a:spcPct val="80000"/>
              </a:lnSpc>
              <a:buFontTx/>
              <a:buNone/>
            </a:pPr>
            <a:r>
              <a:rPr lang="de-DE" sz="2400" b="1">
                <a:solidFill>
                  <a:srgbClr val="00004C"/>
                </a:solidFill>
                <a:effectLst>
                  <a:outerShdw blurRad="38100" dist="38100" dir="2700000" algn="tl">
                    <a:srgbClr val="C0C0C0"/>
                  </a:outerShdw>
                </a:effectLst>
              </a:rPr>
              <a:t>(Allg. Erklärung der Menschenrechte 1948)</a:t>
            </a:r>
            <a:endParaRPr lang="de-AT" sz="2400" b="1">
              <a:solidFill>
                <a:srgbClr val="00004C"/>
              </a:solidFill>
              <a:effectLst>
                <a:outerShdw blurRad="38100" dist="38100" dir="2700000" algn="tl">
                  <a:srgbClr val="C0C0C0"/>
                </a:outerShdw>
              </a:effectLs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3958"/>
                                        </p:tgtEl>
                                        <p:attrNameLst>
                                          <p:attrName>style.visibility</p:attrName>
                                        </p:attrNameLst>
                                      </p:cBhvr>
                                      <p:to>
                                        <p:strVal val="visible"/>
                                      </p:to>
                                    </p:set>
                                    <p:animEffect transition="in" filter="fade">
                                      <p:cBhvr>
                                        <p:cTn id="7" dur="1000"/>
                                        <p:tgtEl>
                                          <p:spTgt spid="253958"/>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53959">
                                            <p:txEl>
                                              <p:pRg st="0" end="0"/>
                                            </p:txEl>
                                          </p:spTgt>
                                        </p:tgtEl>
                                        <p:attrNameLst>
                                          <p:attrName>style.visibility</p:attrName>
                                        </p:attrNameLst>
                                      </p:cBhvr>
                                      <p:to>
                                        <p:strVal val="visible"/>
                                      </p:to>
                                    </p:set>
                                    <p:animEffect transition="in" filter="fade">
                                      <p:cBhvr>
                                        <p:cTn id="11" dur="1000"/>
                                        <p:tgtEl>
                                          <p:spTgt spid="253959">
                                            <p:txEl>
                                              <p:pRg st="0" end="0"/>
                                            </p:txEl>
                                          </p:spTgt>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53959">
                                            <p:txEl>
                                              <p:pRg st="1" end="1"/>
                                            </p:txEl>
                                          </p:spTgt>
                                        </p:tgtEl>
                                        <p:attrNameLst>
                                          <p:attrName>style.visibility</p:attrName>
                                        </p:attrNameLst>
                                      </p:cBhvr>
                                      <p:to>
                                        <p:strVal val="visible"/>
                                      </p:to>
                                    </p:set>
                                    <p:animEffect transition="in" filter="fade">
                                      <p:cBhvr>
                                        <p:cTn id="15" dur="1000"/>
                                        <p:tgtEl>
                                          <p:spTgt spid="2539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8" grpId="0" animBg="1"/>
      <p:bldP spid="253959"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6" name="Text Box 8"/>
          <p:cNvSpPr txBox="1">
            <a:spLocks noChangeArrowheads="1"/>
          </p:cNvSpPr>
          <p:nvPr/>
        </p:nvSpPr>
        <p:spPr bwMode="auto">
          <a:xfrm>
            <a:off x="0" y="2781300"/>
            <a:ext cx="9144000" cy="641350"/>
          </a:xfrm>
          <a:prstGeom prst="rect">
            <a:avLst/>
          </a:prstGeom>
          <a:gradFill rotWithShape="1">
            <a:gsLst>
              <a:gs pos="0">
                <a:schemeClr val="accent1">
                  <a:alpha val="21001"/>
                </a:schemeClr>
              </a:gs>
              <a:gs pos="100000">
                <a:srgbClr val="2121FF">
                  <a:alpha val="46001"/>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sz="3600" b="1">
                <a:effectLst>
                  <a:outerShdw blurRad="38100" dist="38100" dir="2700000" algn="tl">
                    <a:srgbClr val="FFFFFF"/>
                  </a:outerShdw>
                </a:effectLst>
              </a:rPr>
              <a:t>www.</a:t>
            </a:r>
            <a:r>
              <a:rPr lang="de-AT" sz="3600" b="1">
                <a:solidFill>
                  <a:srgbClr val="00004C"/>
                </a:solidFill>
                <a:effectLst>
                  <a:outerShdw blurRad="38100" dist="38100" dir="2700000" algn="tl">
                    <a:srgbClr val="000000"/>
                  </a:outerShdw>
                </a:effectLst>
              </a:rPr>
              <a:t>graupner</a:t>
            </a:r>
            <a:r>
              <a:rPr lang="de-AT" sz="3600" b="1">
                <a:effectLst>
                  <a:outerShdw blurRad="38100" dist="38100" dir="2700000" algn="tl">
                    <a:srgbClr val="FFFFFF"/>
                  </a:outerShdw>
                </a:effectLst>
              </a:rPr>
              <a:t>.at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iterate type="lt">
                                    <p:tmPct val="0"/>
                                  </p:iterate>
                                  <p:childTnLst>
                                    <p:set>
                                      <p:cBhvr>
                                        <p:cTn id="6" dur="1" fill="hold">
                                          <p:stCondLst>
                                            <p:cond delay="0"/>
                                          </p:stCondLst>
                                        </p:cTn>
                                        <p:tgtEl>
                                          <p:spTgt spid="171016"/>
                                        </p:tgtEl>
                                        <p:attrNameLst>
                                          <p:attrName>style.visibility</p:attrName>
                                        </p:attrNameLst>
                                      </p:cBhvr>
                                      <p:to>
                                        <p:strVal val="visible"/>
                                      </p:to>
                                    </p:set>
                                    <p:animEffect transition="in" filter="fade">
                                      <p:cBhvr>
                                        <p:cTn id="7" dur="2000"/>
                                        <p:tgtEl>
                                          <p:spTgt spid="171016"/>
                                        </p:tgtEl>
                                      </p:cBhvr>
                                    </p:animEffect>
                                  </p:childTnLst>
                                </p:cTn>
                              </p:par>
                            </p:childTnLst>
                          </p:cTn>
                        </p:par>
                        <p:par>
                          <p:cTn id="8" fill="hold" nodeType="afterGroup">
                            <p:stCondLst>
                              <p:cond delay="2000"/>
                            </p:stCondLst>
                            <p:childTnLst>
                              <p:par>
                                <p:cTn id="9" presetID="28" presetClass="emph" presetSubtype="0" fill="hold" grpId="2" nodeType="afterEffect">
                                  <p:stCondLst>
                                    <p:cond delay="0"/>
                                  </p:stCondLst>
                                  <p:iterate type="lt">
                                    <p:tmPct val="10000"/>
                                  </p:iterate>
                                  <p:childTnLst>
                                    <p:animClr clrSpc="rgb" dir="cw">
                                      <p:cBhvr override="childStyle">
                                        <p:cTn id="10" dur="1000" fill="hold"/>
                                        <p:tgtEl>
                                          <p:spTgt spid="171016">
                                            <p:txEl>
                                              <p:charRg st="4294967295" end="4294967295"/>
                                            </p:txEl>
                                          </p:spTgt>
                                        </p:tgtEl>
                                        <p:attrNameLst>
                                          <p:attrName>style.color</p:attrName>
                                        </p:attrNameLst>
                                      </p:cBhvr>
                                      <p:to>
                                        <a:schemeClr val="accent2"/>
                                      </p:to>
                                    </p:animClr>
                                    <p:animClr clrSpc="rgb" dir="cw">
                                      <p:cBhvr>
                                        <p:cTn id="11" dur="1000" fill="hold"/>
                                        <p:tgtEl>
                                          <p:spTgt spid="171016">
                                            <p:txEl>
                                              <p:charRg st="4294967295" end="4294967295"/>
                                            </p:txEl>
                                          </p:spTgt>
                                        </p:tgtEl>
                                        <p:attrNameLst>
                                          <p:attrName>fillcolor</p:attrName>
                                        </p:attrNameLst>
                                      </p:cBhvr>
                                      <p:to>
                                        <a:schemeClr val="accent2"/>
                                      </p:to>
                                    </p:animClr>
                                    <p:set>
                                      <p:cBhvr>
                                        <p:cTn id="12" dur="1000" fill="hold"/>
                                        <p:tgtEl>
                                          <p:spTgt spid="171016">
                                            <p:txEl>
                                              <p:charRg st="4294967295" end="4294967295"/>
                                            </p:txEl>
                                          </p:spTgt>
                                        </p:tgtEl>
                                        <p:attrNameLst>
                                          <p:attrName>fill.type</p:attrName>
                                        </p:attrNameLst>
                                      </p:cBhvr>
                                      <p:to>
                                        <p:strVal val="solid"/>
                                      </p:to>
                                    </p:set>
                                    <p:anim to="1.5" calcmode="lin" valueType="num">
                                      <p:cBhvr override="childStyle">
                                        <p:cTn id="13" dur="1000" fill="hold"/>
                                        <p:tgtEl>
                                          <p:spTgt spid="171016">
                                            <p:txEl>
                                              <p:charRg st="4294967295" end="4294967295"/>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6" grpId="0" animBg="1"/>
      <p:bldP spid="171016" grpId="2"/>
    </p:bld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KA-PowerPoint-Folienmaster">
  <a:themeElements>
    <a:clrScheme name="BKA-PowerPoint-Folienmaster 1">
      <a:dk1>
        <a:srgbClr val="000000"/>
      </a:dk1>
      <a:lt1>
        <a:srgbClr val="FFFFFF"/>
      </a:lt1>
      <a:dk2>
        <a:srgbClr val="000000"/>
      </a:dk2>
      <a:lt2>
        <a:srgbClr val="DDDDDD"/>
      </a:lt2>
      <a:accent1>
        <a:srgbClr val="005EA8"/>
      </a:accent1>
      <a:accent2>
        <a:srgbClr val="969696"/>
      </a:accent2>
      <a:accent3>
        <a:srgbClr val="FFFFFF"/>
      </a:accent3>
      <a:accent4>
        <a:srgbClr val="000000"/>
      </a:accent4>
      <a:accent5>
        <a:srgbClr val="AAB6D1"/>
      </a:accent5>
      <a:accent6>
        <a:srgbClr val="878787"/>
      </a:accent6>
      <a:hlink>
        <a:srgbClr val="FF6600"/>
      </a:hlink>
      <a:folHlink>
        <a:srgbClr val="969696"/>
      </a:folHlink>
    </a:clrScheme>
    <a:fontScheme name="BKA-PowerPoint-Folienmaster">
      <a:majorFont>
        <a:latin typeface="Tahoma"/>
        <a:ea typeface=""/>
        <a:cs typeface=""/>
      </a:majorFont>
      <a:minorFont>
        <a:latin typeface="Tahom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KA-PowerPoint-Folienmaster 1">
        <a:dk1>
          <a:srgbClr val="000000"/>
        </a:dk1>
        <a:lt1>
          <a:srgbClr val="FFFFFF"/>
        </a:lt1>
        <a:dk2>
          <a:srgbClr val="000000"/>
        </a:dk2>
        <a:lt2>
          <a:srgbClr val="DDDDDD"/>
        </a:lt2>
        <a:accent1>
          <a:srgbClr val="005EA8"/>
        </a:accent1>
        <a:accent2>
          <a:srgbClr val="969696"/>
        </a:accent2>
        <a:accent3>
          <a:srgbClr val="FFFFFF"/>
        </a:accent3>
        <a:accent4>
          <a:srgbClr val="000000"/>
        </a:accent4>
        <a:accent5>
          <a:srgbClr val="AAB6D1"/>
        </a:accent5>
        <a:accent6>
          <a:srgbClr val="878787"/>
        </a:accent6>
        <a:hlink>
          <a:srgbClr val="FF6600"/>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3458</Words>
  <Application>Microsoft Office PowerPoint</Application>
  <PresentationFormat>Bildschirmpräsentation (4:3)</PresentationFormat>
  <Paragraphs>720</Paragraphs>
  <Slides>96</Slides>
  <Notes>7</Notes>
  <HiddenSlides>0</HiddenSlides>
  <MMClips>0</MMClips>
  <ScaleCrop>false</ScaleCrop>
  <HeadingPairs>
    <vt:vector size="6" baseType="variant">
      <vt:variant>
        <vt:lpstr>Design</vt:lpstr>
      </vt:variant>
      <vt:variant>
        <vt:i4>2</vt:i4>
      </vt:variant>
      <vt:variant>
        <vt:lpstr>Eingebettete OLE-Server</vt:lpstr>
      </vt:variant>
      <vt:variant>
        <vt:i4>1</vt:i4>
      </vt:variant>
      <vt:variant>
        <vt:lpstr>Folientitel</vt:lpstr>
      </vt:variant>
      <vt:variant>
        <vt:i4>96</vt:i4>
      </vt:variant>
    </vt:vector>
  </HeadingPairs>
  <TitlesOfParts>
    <vt:vector size="99" baseType="lpstr">
      <vt:lpstr>Standarddesign</vt:lpstr>
      <vt:lpstr>BKA-PowerPoint-Folienmaster</vt:lpstr>
      <vt:lpstr>Acrobat Document</vt:lpstr>
      <vt:lpstr>PowerPoint-Präsentation</vt:lpstr>
      <vt:lpstr>PowerPoint-Präsentation</vt:lpstr>
      <vt:lpstr>Sexualität im Recht vor 300 Jahren</vt:lpstr>
      <vt:lpstr>PowerPoint-Präsentation</vt:lpstr>
      <vt:lpstr>I. Vor 300 Jahren</vt:lpstr>
      <vt:lpstr>PowerPoint-Präsentation</vt:lpstr>
      <vt:lpstr>I. Sexuelle Ausrichtung als Menschenrecht</vt:lpstr>
      <vt:lpstr>PowerPoint-Präsentation</vt:lpstr>
      <vt:lpstr>PowerPoint-Präsentation</vt:lpstr>
      <vt:lpstr>PowerPoint-Präsentation</vt:lpstr>
      <vt:lpstr>PowerPoint-Präsentation</vt:lpstr>
      <vt:lpstr>Homosexualität</vt:lpstr>
      <vt:lpstr>PowerPoint-Präsentation</vt:lpstr>
      <vt:lpstr>PowerPoint-Präsentation</vt:lpstr>
      <vt:lpstr>PowerPoint-Präsentation</vt:lpstr>
      <vt:lpstr>1971 Aufhebung des Totalverbots und Einführung  von vier Sonderstrafbestimmungen</vt:lpstr>
      <vt:lpstr>PowerPoint-Präsentation</vt:lpstr>
      <vt:lpstr>PowerPoint-Präsentation</vt:lpstr>
      <vt:lpstr>PowerPoint-Präsentation</vt:lpstr>
      <vt:lpstr>PowerPoint-Präsentation</vt:lpstr>
      <vt:lpstr>Die Strafregistereintragungen nach den anti-homosexuellen Sonderstrafgesetzen (Stichtag 12.07.2005):</vt:lpstr>
      <vt:lpstr>Oberster Gerichtshof (OGH)</vt:lpstr>
      <vt:lpstr> Keine Rehabilitierung und Entschädigung für die Opfer    der anti-homosexuellen Sonderstrafgesetze</vt:lpstr>
      <vt:lpstr>PowerPoint-Präsentation</vt:lpstr>
      <vt:lpstr>PowerPoint-Präsentation</vt:lpstr>
      <vt:lpstr>Gleichbehandlungsgesetz (GlBG) und Bundes - Gleichbehandlungsgesetz (B-GBG)</vt:lpstr>
      <vt:lpstr>Gleichbehandlungsgesetz (GlBG) und Bundes - Gleichbehandlungsgesetz (B-GBG)</vt:lpstr>
      <vt:lpstr>PowerPoint-Präsentation</vt:lpstr>
      <vt:lpstr>PowerPoint-Präsentation</vt:lpstr>
      <vt:lpstr>Council of Europe (47 member-states)</vt:lpstr>
      <vt:lpstr>European Union (28 member-states)</vt:lpstr>
      <vt:lpstr>PowerPoint-Präsentation</vt:lpstr>
      <vt:lpstr>PowerPoint-Präsentation</vt:lpstr>
      <vt:lpstr>PowerPoint-Präsentation</vt:lpstr>
      <vt:lpstr>PowerPoint-Präsentation</vt:lpstr>
      <vt:lpstr>PowerPoint-Präsentation</vt:lpstr>
      <vt:lpstr>PowerPoint-Präsentation</vt:lpstr>
      <vt:lpstr>Problembereiche</vt:lpstr>
      <vt:lpstr>Transsexualität</vt:lpstr>
      <vt:lpstr>PowerPoint-Präsentation</vt:lpstr>
      <vt:lpstr>PowerPoint-Präsentation</vt:lpstr>
      <vt:lpstr>PowerPoint-Präsentation</vt:lpstr>
      <vt:lpstr>PowerPoint-Präsentation</vt:lpstr>
      <vt:lpstr>Sexualstrafrecht &amp; Jugendschutz</vt:lpstr>
      <vt:lpstr>Einvernehmliche sexuelle Kontakte   (ausserhalb von Autoritätsverhältnissen)</vt:lpstr>
      <vt:lpstr>Sexuelle Mündigkeit  &amp; Strafmündigkeit</vt:lpstr>
      <vt:lpstr>PowerPoint-Präsentation</vt:lpstr>
      <vt:lpstr>PowerPoint-Präsentation</vt:lpstr>
      <vt:lpstr>PowerPoint-Präsentation</vt:lpstr>
      <vt:lpstr>PowerPoint-Präsentation</vt:lpstr>
      <vt:lpstr>Verfolgung gleichgeschlechtlicher Beziehungen (in % aller Verfahren nach § 207b):</vt:lpstr>
      <vt:lpstr>EU-Kinderpornografie-Rahmenbeschluss (RB 2004/68/JHA 22.12.2003 zur Bekämpfung der  sexuellen Ausbeutung von Kindern und der Kinderpornografie)</vt:lpstr>
      <vt:lpstr>PowerPoint-Präsentation</vt:lpstr>
      <vt:lpstr>PowerPoint-Präsentation</vt:lpstr>
      <vt:lpstr>Die Kritik</vt:lpstr>
      <vt:lpstr>PowerPoint-Präsentation</vt:lpstr>
      <vt:lpstr>PowerPoint-Präsentation</vt:lpstr>
      <vt:lpstr>Ausnahmen </vt:lpstr>
      <vt:lpstr>PowerPoint-Präsentation</vt:lpstr>
      <vt:lpstr>Umsetzung in Österreich </vt:lpstr>
      <vt:lpstr>PowerPoint-Präsentation</vt:lpstr>
      <vt:lpstr>IV. Problembereiche</vt:lpstr>
      <vt:lpstr>IV. Problembereiche</vt:lpstr>
      <vt:lpstr>IV. Problembereiche</vt:lpstr>
      <vt:lpstr>IV. Problembereiche</vt:lpstr>
      <vt:lpstr>Sexualstraftäter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         Anteil der Sexualdelikte (2011)  0,85% an allen bekanntgewordenen Delikten 1,66% an allen rechtskräftig Verurteilten</vt:lpstr>
      <vt:lpstr>2. Entwicklungen bei der allgemeinen und der sexuellen Gewaltkriminalität (PKS)</vt:lpstr>
      <vt:lpstr>PowerPoint-Präsentation</vt:lpstr>
      <vt:lpstr>PowerPoint-Präsentation</vt:lpstr>
      <vt:lpstr>PowerPoint-Präsentation</vt:lpstr>
      <vt:lpstr>PowerPoint-Präsentation</vt:lpstr>
      <vt:lpstr>PowerPoint-Präsentation</vt:lpstr>
      <vt:lpstr>PowerPoint-Präsentation</vt:lpstr>
      <vt:lpstr>Wiederverurteilungsstatistik BMJ 2008</vt:lpstr>
      <vt:lpstr>PowerPoint-Präsentation</vt:lpstr>
      <vt:lpstr>Wiederverurteilungsstatistiken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„Alle Staatsbürger sind vor dem Gesetz gleich“ (Art. 2 Staatsgrundgesetz 1862) </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HG</dc:creator>
  <cp:lastModifiedBy>Helmut Graupner</cp:lastModifiedBy>
  <cp:revision>152</cp:revision>
  <dcterms:created xsi:type="dcterms:W3CDTF">2006-06-06T10:36:17Z</dcterms:created>
  <dcterms:modified xsi:type="dcterms:W3CDTF">2013-10-02T16:07:00Z</dcterms:modified>
</cp:coreProperties>
</file>