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handoutMasterIdLst>
    <p:handoutMasterId r:id="rId17"/>
  </p:handoutMasterIdLst>
  <p:sldIdLst>
    <p:sldId id="256" r:id="rId2"/>
    <p:sldId id="344" r:id="rId3"/>
    <p:sldId id="303" r:id="rId4"/>
    <p:sldId id="305" r:id="rId5"/>
    <p:sldId id="309" r:id="rId6"/>
    <p:sldId id="310" r:id="rId7"/>
    <p:sldId id="316" r:id="rId8"/>
    <p:sldId id="311" r:id="rId9"/>
    <p:sldId id="331" r:id="rId10"/>
    <p:sldId id="335" r:id="rId11"/>
    <p:sldId id="336" r:id="rId12"/>
    <p:sldId id="337" r:id="rId13"/>
    <p:sldId id="339" r:id="rId14"/>
    <p:sldId id="340" r:id="rId15"/>
    <p:sldId id="292" r:id="rId16"/>
  </p:sldIdLst>
  <p:sldSz cx="9144000" cy="6858000" type="screen4x3"/>
  <p:notesSz cx="6669088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21FF"/>
    <a:srgbClr val="7393F9"/>
    <a:srgbClr val="000000"/>
    <a:srgbClr val="00AC00"/>
    <a:srgbClr val="00004C"/>
    <a:srgbClr val="00007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760" autoAdjust="0"/>
    <p:restoredTop sz="94675" autoAdjust="0"/>
  </p:normalViewPr>
  <p:slideViewPr>
    <p:cSldViewPr>
      <p:cViewPr varScale="1">
        <p:scale>
          <a:sx n="85" d="100"/>
          <a:sy n="85" d="100"/>
        </p:scale>
        <p:origin x="-123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4299F8-5A6B-4372-A9EF-9826D7E1DFB2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8535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FE6A-6B02-42A6-9C0A-4A6735B08534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090076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A140A-E122-4019-8642-BD7F566E7E3B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831129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C26F0-48F7-4607-A899-FAF50EB50BA7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467612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C0A59-2A2A-45A9-BDDB-24B2AFFC8B8D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35751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E347C-89EF-4C3C-B6F6-1A37B81265DB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27148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95450-FDDB-4814-B537-3D8D9BCE00D8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68087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54F67-CEE0-4358-AE32-5E1709BF237A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067060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E6711-236C-4BE6-8AC4-4B1EF038EED8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71571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8BBEA-8267-4A57-9288-E7BEE53D454B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717713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84A1B-307C-41DA-95E0-5BD9BE29B097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072296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74033-D965-4375-A692-0C41AC94C14B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48792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AT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AT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27EA45-2255-492E-ABAA-DAE42C8B8913}" type="slidenum">
              <a:rPr lang="de-AT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-404813"/>
            <a:ext cx="9144000" cy="7262813"/>
          </a:xfrm>
          <a:prstGeom prst="rect">
            <a:avLst/>
          </a:prstGeom>
          <a:gradFill rotWithShape="1">
            <a:gsLst>
              <a:gs pos="0">
                <a:srgbClr val="98BEF6">
                  <a:alpha val="14000"/>
                </a:srgbClr>
              </a:gs>
              <a:gs pos="100000">
                <a:srgbClr val="6565FF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165850"/>
            <a:ext cx="9144000" cy="287338"/>
          </a:xfrm>
          <a:prstGeom prst="rect">
            <a:avLst/>
          </a:prstGeom>
          <a:gradFill rotWithShape="1">
            <a:gsLst>
              <a:gs pos="0">
                <a:srgbClr val="7AABF2">
                  <a:gamma/>
                  <a:tint val="32157"/>
                  <a:invGamma/>
                  <a:alpha val="30000"/>
                </a:srgbClr>
              </a:gs>
              <a:gs pos="100000">
                <a:srgbClr val="7AABF2">
                  <a:alpha val="77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789363"/>
            <a:ext cx="9144000" cy="719137"/>
          </a:xfrm>
        </p:spPr>
        <p:txBody>
          <a:bodyPr/>
          <a:lstStyle/>
          <a:p>
            <a:r>
              <a:rPr lang="de-DE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365625"/>
            <a:ext cx="8208912" cy="1727200"/>
          </a:xfrm>
        </p:spPr>
        <p:txBody>
          <a:bodyPr/>
          <a:lstStyle/>
          <a:p>
            <a:r>
              <a:rPr lang="en-US" sz="2000" b="1" dirty="0"/>
              <a:t>Conference on LGBT rights</a:t>
            </a:r>
          </a:p>
          <a:p>
            <a:r>
              <a:rPr lang="en-US" sz="2000" b="1" dirty="0"/>
              <a:t>“TOGETHER AGAINST DISCRIMINATION</a:t>
            </a:r>
            <a:r>
              <a:rPr lang="en-US" sz="2000" b="1" dirty="0" smtClean="0"/>
              <a:t>“</a:t>
            </a:r>
          </a:p>
          <a:p>
            <a:r>
              <a:rPr lang="en-US" sz="2000" dirty="0"/>
              <a:t>Government of </a:t>
            </a:r>
            <a:r>
              <a:rPr lang="en-US" sz="2000" dirty="0" smtClean="0"/>
              <a:t>Montenegro - Ministry </a:t>
            </a:r>
            <a:r>
              <a:rPr lang="en-US" sz="2000" dirty="0"/>
              <a:t>for Human and Minority </a:t>
            </a:r>
            <a:r>
              <a:rPr lang="en-US" sz="2000" dirty="0" smtClean="0"/>
              <a:t>Rights</a:t>
            </a:r>
          </a:p>
          <a:p>
            <a:r>
              <a:rPr lang="en-US" sz="1500" dirty="0" err="1" smtClean="0"/>
              <a:t>Budva</a:t>
            </a:r>
            <a:r>
              <a:rPr lang="en-US" sz="1500" dirty="0" smtClean="0"/>
              <a:t>, 19 </a:t>
            </a:r>
            <a:r>
              <a:rPr lang="en-US" sz="1500" dirty="0" smtClean="0"/>
              <a:t>March 2012</a:t>
            </a:r>
            <a:endParaRPr lang="en-US" sz="1500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132138" y="1484313"/>
            <a:ext cx="2879725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2000" b="1">
                <a:solidFill>
                  <a:srgbClr val="000066"/>
                </a:solidFill>
              </a:rPr>
              <a:t>Helmut Graupner</a:t>
            </a:r>
          </a:p>
          <a:p>
            <a:pPr algn="ctr">
              <a:spcBef>
                <a:spcPct val="50000"/>
              </a:spcBef>
            </a:pPr>
            <a:endParaRPr lang="de-AT" sz="800" b="1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endParaRPr lang="de-AT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>
            <a:off x="971550" y="2205038"/>
            <a:ext cx="7416800" cy="1944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5000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prstShdw prst="shdw13" dist="53882" dir="18900000">
                    <a:srgbClr val="7393F9">
                      <a:alpha val="50000"/>
                    </a:srgbClr>
                  </a:prstShdw>
                </a:effectLst>
                <a:latin typeface="Aunchanted Expanded Bold"/>
              </a:rPr>
              <a:t>Comparing People or Institutions?</a:t>
            </a:r>
          </a:p>
          <a:p>
            <a:pPr algn="ctr"/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5000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prstShdw prst="shdw13" dist="53882" dir="18900000">
                    <a:srgbClr val="7393F9">
                      <a:alpha val="50000"/>
                    </a:srgbClr>
                  </a:prstShdw>
                </a:effectLst>
                <a:latin typeface="Aunchanted Expanded Bold"/>
              </a:rPr>
              <a:t>The ECJ Maruko &amp;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5000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prstShdw prst="shdw13" dist="53882" dir="18900000">
                    <a:srgbClr val="7393F9">
                      <a:alpha val="50000"/>
                    </a:srgbClr>
                  </a:prstShdw>
                </a:effectLst>
                <a:latin typeface="Aunchanted Expanded Bold"/>
              </a:rPr>
              <a:t>Römer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50000">
                      <a:srgbClr val="000066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prstShdw prst="shdw13" dist="53882" dir="18900000">
                    <a:srgbClr val="7393F9">
                      <a:alpha val="50000"/>
                    </a:srgbClr>
                  </a:prstShdw>
                </a:effectLst>
                <a:latin typeface="Aunchanted Expanded Bold"/>
              </a:rPr>
              <a:t> Judgments</a:t>
            </a:r>
            <a:endParaRPr lang="de-DE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00"/>
                  </a:gs>
                  <a:gs pos="50000">
                    <a:srgbClr val="000066"/>
                  </a:gs>
                  <a:gs pos="100000">
                    <a:srgbClr val="000000"/>
                  </a:gs>
                </a:gsLst>
                <a:lin ang="5400000" scaled="1"/>
              </a:gradFill>
              <a:effectLst>
                <a:prstShdw prst="shdw13" dist="53882" dir="18900000">
                  <a:srgbClr val="7393F9">
                    <a:alpha val="50000"/>
                  </a:srgbClr>
                </a:prstShdw>
              </a:effectLst>
              <a:latin typeface="Aunchanted Expanded Bold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0" y="609282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www.graupner.at</a:t>
            </a:r>
          </a:p>
        </p:txBody>
      </p:sp>
    </p:spTree>
  </p:cSld>
  <p:clrMapOvr>
    <a:masterClrMapping/>
  </p:clrMapOvr>
  <p:transition spd="slow" advTm="29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  <p:bldP spid="2059" grpId="0"/>
      <p:bldP spid="206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07375" cy="1079500"/>
          </a:xfrm>
        </p:spPr>
        <p:txBody>
          <a:bodyPr/>
          <a:lstStyle/>
          <a:p>
            <a:r>
              <a:rPr lang="de-DE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The Judgment</a:t>
            </a:r>
            <a:r>
              <a:rPr lang="de-DE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de-DE" sz="2200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1600"/>
              <a:t>(Grand Chamber, 10.05.2011)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7688"/>
            <a:ext cx="8686800" cy="50403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-&gt; confirms interpretation of </a:t>
            </a:r>
            <a:r>
              <a:rPr lang="en-GB" sz="2400" i="1"/>
              <a:t>Maruko</a:t>
            </a:r>
            <a:r>
              <a:rPr lang="en-GB" sz="2400"/>
              <a:t> (as outlined above)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-&gt; marriage and family-law: competence of member-states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-&gt; if marriage excludes same-sex couples: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	employment benefits must not be restricted to opposite-sex couples, otherwise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/>
              <a:t>Direct Discrimination</a:t>
            </a:r>
            <a:r>
              <a:rPr lang="en-GB" sz="2400"/>
              <a:t> -&gt; if legal position marriage-rp is 				         comparable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  <p:bldP spid="22937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576888"/>
          </a:xfrm>
        </p:spPr>
        <p:txBody>
          <a:bodyPr/>
          <a:lstStyle/>
          <a:p>
            <a:pPr>
              <a:buFontTx/>
              <a:buNone/>
            </a:pPr>
            <a:r>
              <a:rPr lang="en-GB" sz="2800" b="1" u="sng"/>
              <a:t>Comparability:</a:t>
            </a:r>
          </a:p>
          <a:p>
            <a:pPr>
              <a:buFontTx/>
              <a:buNone/>
            </a:pPr>
            <a:r>
              <a:rPr lang="en-GB" sz="2800"/>
              <a:t>(1) task of the national judge, but:</a:t>
            </a:r>
          </a:p>
          <a:p>
            <a:pPr>
              <a:buFontTx/>
              <a:buNone/>
            </a:pPr>
            <a:r>
              <a:rPr lang="en-GB" sz="2800"/>
              <a:t>(2) criteria </a:t>
            </a:r>
            <a:r>
              <a:rPr lang="en-GB" sz="2800" b="1"/>
              <a:t>must</a:t>
            </a:r>
            <a:r>
              <a:rPr lang="en-GB" sz="2800"/>
              <a:t> be:</a:t>
            </a:r>
          </a:p>
          <a:p>
            <a:pPr>
              <a:buFontTx/>
              <a:buNone/>
            </a:pPr>
            <a:r>
              <a:rPr lang="en-GB" sz="2800"/>
              <a:t>	  -&gt; </a:t>
            </a:r>
            <a:r>
              <a:rPr lang="en-GB" sz="2800" i="1"/>
              <a:t>comparable</a:t>
            </a:r>
            <a:r>
              <a:rPr lang="en-GB" sz="2800"/>
              <a:t> (not identical) situations </a:t>
            </a:r>
          </a:p>
          <a:p>
            <a:pPr>
              <a:buFontTx/>
              <a:buNone/>
            </a:pPr>
            <a:r>
              <a:rPr lang="en-GB" sz="2800"/>
              <a:t>		(par. 42)</a:t>
            </a:r>
          </a:p>
          <a:p>
            <a:pPr>
              <a:buFontTx/>
              <a:buNone/>
            </a:pPr>
            <a:r>
              <a:rPr lang="en-GB" sz="2800"/>
              <a:t>	  -&gt; </a:t>
            </a:r>
            <a:r>
              <a:rPr lang="en-GB" sz="2800" i="1"/>
              <a:t>specific and concrete</a:t>
            </a:r>
            <a:r>
              <a:rPr lang="en-GB" sz="2800"/>
              <a:t> (not global and 	abstract) comparison (par. 42)</a:t>
            </a:r>
          </a:p>
          <a:p>
            <a:pPr>
              <a:buFontTx/>
              <a:buNone/>
            </a:pPr>
            <a:r>
              <a:rPr lang="en-GB" sz="2800"/>
              <a:t>     -&gt; in the light of the </a:t>
            </a:r>
            <a:r>
              <a:rPr lang="en-GB" sz="2800" i="1"/>
              <a:t>benefit concerned</a:t>
            </a:r>
            <a:r>
              <a:rPr lang="en-GB" sz="2800"/>
              <a:t> (par. 42)</a:t>
            </a:r>
          </a:p>
          <a:p>
            <a:pPr>
              <a:buFontTx/>
              <a:buNone/>
            </a:pPr>
            <a:r>
              <a:rPr lang="en-GB" sz="2800"/>
              <a:t>	  -&gt; focus on</a:t>
            </a:r>
            <a:r>
              <a:rPr lang="en-GB" sz="2800" b="1" u="sng"/>
              <a:t> relevant</a:t>
            </a:r>
            <a:r>
              <a:rPr lang="en-GB" sz="2800"/>
              <a:t> rights and obligations   </a:t>
            </a:r>
          </a:p>
          <a:p>
            <a:pPr>
              <a:buFontTx/>
              <a:buNone/>
            </a:pPr>
            <a:r>
              <a:rPr lang="en-GB" sz="2800"/>
              <a:t>          (according to the</a:t>
            </a:r>
            <a:r>
              <a:rPr lang="en-GB" sz="2800" i="1"/>
              <a:t> purpose</a:t>
            </a:r>
            <a:r>
              <a:rPr lang="en-GB" sz="2800"/>
              <a:t> and the </a:t>
            </a:r>
            <a:r>
              <a:rPr lang="en-GB" sz="2800" i="1"/>
              <a:t>condition</a:t>
            </a:r>
            <a:r>
              <a:rPr lang="en-GB" sz="2800"/>
              <a:t>    </a:t>
            </a:r>
          </a:p>
          <a:p>
            <a:pPr>
              <a:buFontTx/>
              <a:buNone/>
            </a:pPr>
            <a:r>
              <a:rPr lang="en-GB" sz="2800"/>
              <a:t>		for the benefit at issue) (par. 43)</a:t>
            </a:r>
          </a:p>
          <a:p>
            <a:endParaRPr lang="de-AT" sz="2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	  -&gt; </a:t>
            </a:r>
            <a:r>
              <a:rPr lang="en-GB" sz="2800" b="1" u="sng"/>
              <a:t>NOT (“must not”):</a:t>
            </a:r>
            <a:r>
              <a:rPr lang="en-GB" sz="2800" i="1"/>
              <a:t> </a:t>
            </a:r>
            <a:r>
              <a:rPr lang="en-GB" sz="2800"/>
              <a:t> overall comparison between marriage and registered</a:t>
            </a:r>
            <a:r>
              <a:rPr lang="de-AT" sz="2800"/>
              <a:t> partnership </a:t>
            </a:r>
            <a:r>
              <a:rPr lang="en-GB" sz="2800"/>
              <a:t>(par. 42, 43)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i="1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800" i="1"/>
              <a:t>People (couples) are to be compared,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800" i="1"/>
              <a:t>not abstract legal institutions!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i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-&gt; relevant rights/obligations for partner-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    supplement to retirement pension: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	 mutual </a:t>
            </a:r>
            <a:r>
              <a:rPr lang="en-GB" sz="2800" i="1"/>
              <a:t>care and support</a:t>
            </a:r>
            <a:r>
              <a:rPr lang="en-GB" sz="2800"/>
              <a:t> (par. 46-51)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-&gt; those obligations incumbent both on life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    partners and on married spouses (par. 48)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-&gt; since creation of registered partnership (par. 48)</a:t>
            </a:r>
          </a:p>
          <a:p>
            <a:pPr>
              <a:lnSpc>
                <a:spcPct val="80000"/>
              </a:lnSpc>
            </a:pPr>
            <a:endParaRPr lang="de-AT" sz="2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1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1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1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1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1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14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14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713788" cy="61912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400"/>
              <a:t>-&gt; </a:t>
            </a:r>
            <a:r>
              <a:rPr lang="en-GB" sz="2400"/>
              <a:t>protection of marriage and the family in a national constitution as such is no valid justification for discrimination, 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-&gt; </a:t>
            </a:r>
            <a:r>
              <a:rPr lang="en-GB" sz="2400" b="1"/>
              <a:t>Union-law supersedes</a:t>
            </a:r>
            <a:r>
              <a:rPr lang="en-GB" sz="2400"/>
              <a:t> also </a:t>
            </a:r>
            <a:r>
              <a:rPr lang="en-GB" sz="2400" b="1"/>
              <a:t>national constitutional law (par. 37, 51)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-&gt; </a:t>
            </a:r>
            <a:r>
              <a:rPr lang="en-GB" sz="2400" i="1"/>
              <a:t>principle of equal treatment</a:t>
            </a:r>
            <a:r>
              <a:rPr lang="en-GB" sz="2400"/>
              <a:t> derives from international instruments and from the constitutional traditions common to the Member States (see Dir 2000/78/EC, recital 3 &amp; 4 “right of all persons to equality before the law and protection against discrimination”) (par. 59, </a:t>
            </a:r>
            <a:r>
              <a:rPr lang="en-GB" sz="2400" i="1"/>
              <a:t>Mangold</a:t>
            </a:r>
            <a:r>
              <a:rPr lang="en-GB" sz="2400"/>
              <a:t> 2005, par. 74, </a:t>
            </a:r>
            <a:r>
              <a:rPr lang="en-GB" sz="2400" i="1"/>
              <a:t>Kücükdeveci</a:t>
            </a:r>
            <a:r>
              <a:rPr lang="en-GB" sz="2400"/>
              <a:t> 2010, par. 20; </a:t>
            </a:r>
            <a:r>
              <a:rPr lang="en-GB" sz="2400" i="1"/>
              <a:t>Sayn-Wittgenstein</a:t>
            </a:r>
            <a:r>
              <a:rPr lang="en-GB" sz="2400"/>
              <a:t> 2011, par. 89)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-&gt; Dir 2000/78/EC: sole purpose of laying down, in that field, a general framework (legal remedies, burden of proof, affirmative action etc., see </a:t>
            </a:r>
            <a:r>
              <a:rPr lang="en-GB" sz="2400" i="1"/>
              <a:t>Mangold</a:t>
            </a:r>
            <a:r>
              <a:rPr lang="en-GB" sz="2400"/>
              <a:t> 2005, par. 76) for combating such discrimination (see Art. 1) (par. 38, 59)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-&gt; prohibition of discrimination on the basis of sexual orientation is a </a:t>
            </a:r>
            <a:r>
              <a:rPr lang="en-GB" sz="2400" b="1"/>
              <a:t>general principle of Union law</a:t>
            </a:r>
            <a:r>
              <a:rPr lang="en-GB" sz="2400"/>
              <a:t> (implicit in par. 59; explicit for age in </a:t>
            </a:r>
            <a:r>
              <a:rPr lang="en-GB" sz="2400" i="1"/>
              <a:t>Mangold</a:t>
            </a:r>
            <a:r>
              <a:rPr lang="en-GB" sz="2400"/>
              <a:t> 2005, par. 75 (“thus”!) &amp; </a:t>
            </a:r>
            <a:r>
              <a:rPr lang="en-GB" sz="2400" i="1"/>
              <a:t>Kücükdeveci</a:t>
            </a:r>
            <a:r>
              <a:rPr lang="en-GB" sz="2400"/>
              <a:t> 2010, par. 21)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362950" cy="58324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de-DE" sz="26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600" dirty="0"/>
              <a:t>-&gt; </a:t>
            </a:r>
            <a:r>
              <a:rPr lang="de-DE" sz="2600" dirty="0" err="1"/>
              <a:t>no</a:t>
            </a:r>
            <a:r>
              <a:rPr lang="de-DE" sz="2600" dirty="0"/>
              <a:t> </a:t>
            </a:r>
            <a:r>
              <a:rPr lang="de-DE" sz="2600" dirty="0" err="1"/>
              <a:t>need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wait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consistency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national </a:t>
            </a:r>
            <a:r>
              <a:rPr lang="de-DE" sz="2600" dirty="0" err="1"/>
              <a:t>law</a:t>
            </a:r>
            <a:r>
              <a:rPr lang="de-DE" sz="2600" dirty="0"/>
              <a:t> </a:t>
            </a:r>
            <a:r>
              <a:rPr lang="de-DE" sz="2600" dirty="0" err="1"/>
              <a:t>with</a:t>
            </a:r>
            <a:r>
              <a:rPr lang="de-DE" sz="2600" dirty="0"/>
              <a:t> European </a:t>
            </a:r>
            <a:r>
              <a:rPr lang="de-DE" sz="2600" dirty="0" err="1"/>
              <a:t>law</a:t>
            </a:r>
            <a:r>
              <a:rPr lang="de-DE" sz="2600" dirty="0"/>
              <a:t> (par. 64)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6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600" dirty="0"/>
              <a:t>-&gt; </a:t>
            </a:r>
            <a:r>
              <a:rPr lang="en-GB" sz="2600" dirty="0"/>
              <a:t>right to equal treatment can be claimed by an individual and courts have to </a:t>
            </a:r>
            <a:r>
              <a:rPr lang="de-DE" sz="2600" dirty="0" err="1"/>
              <a:t>set</a:t>
            </a:r>
            <a:r>
              <a:rPr lang="de-DE" sz="2600" dirty="0"/>
              <a:t> </a:t>
            </a:r>
            <a:r>
              <a:rPr lang="de-DE" sz="2600" dirty="0" err="1"/>
              <a:t>aside</a:t>
            </a:r>
            <a:r>
              <a:rPr lang="de-DE" sz="2600" dirty="0"/>
              <a:t> </a:t>
            </a:r>
            <a:r>
              <a:rPr lang="de-DE" sz="2600" dirty="0" err="1"/>
              <a:t>any</a:t>
            </a:r>
            <a:r>
              <a:rPr lang="de-DE" sz="2600" dirty="0"/>
              <a:t> </a:t>
            </a:r>
            <a:r>
              <a:rPr lang="de-DE" sz="2600" dirty="0" err="1"/>
              <a:t>conflicting</a:t>
            </a:r>
            <a:r>
              <a:rPr lang="de-DE" sz="2600" dirty="0"/>
              <a:t> </a:t>
            </a:r>
            <a:r>
              <a:rPr lang="de-DE" sz="2600" dirty="0" err="1"/>
              <a:t>provision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national </a:t>
            </a:r>
            <a:r>
              <a:rPr lang="de-DE" sz="2600" dirty="0" err="1"/>
              <a:t>law</a:t>
            </a:r>
            <a:r>
              <a:rPr lang="de-DE" sz="26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600" dirty="0"/>
              <a:t>	(par. </a:t>
            </a:r>
            <a:r>
              <a:rPr lang="de-DE" sz="2600" dirty="0" smtClean="0"/>
              <a:t>54, 64</a:t>
            </a:r>
            <a:r>
              <a:rPr lang="de-DE" sz="2600" dirty="0"/>
              <a:t>; Mangold 2005, par. 77)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600" b="1" u="sng" dirty="0" smtClean="0"/>
          </a:p>
          <a:p>
            <a:pPr>
              <a:lnSpc>
                <a:spcPct val="80000"/>
              </a:lnSpc>
              <a:buFontTx/>
              <a:buNone/>
            </a:pPr>
            <a:endParaRPr lang="de-DE" sz="2600" b="1" u="sng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0" y="2781300"/>
            <a:ext cx="9144000" cy="641350"/>
          </a:xfrm>
          <a:prstGeom prst="rect">
            <a:avLst/>
          </a:prstGeom>
          <a:gradFill rotWithShape="1">
            <a:gsLst>
              <a:gs pos="0">
                <a:schemeClr val="accent1">
                  <a:alpha val="21001"/>
                </a:schemeClr>
              </a:gs>
              <a:gs pos="100000">
                <a:srgbClr val="2121FF">
                  <a:alpha val="46001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www.</a:t>
            </a:r>
            <a:r>
              <a:rPr lang="de-AT" sz="3600" b="1">
                <a:solidFill>
                  <a:srgbClr val="00004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graupner</a:t>
            </a:r>
            <a:r>
              <a:rPr lang="de-AT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.at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8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710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1710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710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3" dur="1000" fill="hold"/>
                                        <p:tgtEl>
                                          <p:spTgt spid="1710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6" grpId="0" animBg="1"/>
      <p:bldP spid="17101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/>
          <a:lstStyle/>
          <a:p>
            <a:r>
              <a:rPr lang="en-GB" sz="2000" b="1" i="1" dirty="0"/>
              <a:t>Committee of Ministers of the Council of </a:t>
            </a:r>
            <a:r>
              <a:rPr lang="en-GB" sz="2000" b="1" i="1" dirty="0" smtClean="0"/>
              <a:t>Europe</a:t>
            </a:r>
            <a:br>
              <a:rPr lang="en-GB" sz="2000" b="1" i="1" dirty="0" smtClean="0"/>
            </a:br>
            <a:r>
              <a:rPr lang="en-GB" sz="2000" b="1" dirty="0" smtClean="0"/>
              <a:t>Recommendation </a:t>
            </a:r>
            <a:r>
              <a:rPr lang="en-GB" sz="2000" b="1" dirty="0"/>
              <a:t>CM/Rec(2010)5 </a:t>
            </a:r>
            <a:br>
              <a:rPr lang="en-GB" sz="2000" b="1" dirty="0"/>
            </a:br>
            <a:r>
              <a:rPr lang="en-GB" sz="2000" b="1" dirty="0"/>
              <a:t>to member states on measures to combat discrimination </a:t>
            </a: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>on </a:t>
            </a:r>
            <a:r>
              <a:rPr lang="en-GB" sz="2000" b="1" dirty="0"/>
              <a:t>grounds </a:t>
            </a:r>
            <a:r>
              <a:rPr lang="en-GB" sz="2000" b="1" dirty="0" smtClean="0"/>
              <a:t>of sexual </a:t>
            </a:r>
            <a:r>
              <a:rPr lang="en-GB" sz="2000" b="1" dirty="0"/>
              <a:t>orientation or gender identity </a:t>
            </a: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 smtClean="0"/>
              <a:t>(31 March 2010) 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805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de-DE" sz="2000" dirty="0" smtClean="0"/>
              <a:t>23. </a:t>
            </a:r>
            <a:r>
              <a:rPr lang="de-DE" sz="2000" dirty="0" err="1" smtClean="0"/>
              <a:t>Where</a:t>
            </a:r>
            <a:r>
              <a:rPr lang="de-DE" sz="2000" dirty="0" smtClean="0"/>
              <a:t> </a:t>
            </a:r>
            <a:r>
              <a:rPr lang="de-DE" sz="2000" dirty="0"/>
              <a:t>national </a:t>
            </a:r>
            <a:r>
              <a:rPr lang="de-DE" sz="2000" dirty="0" err="1"/>
              <a:t>legislation</a:t>
            </a:r>
            <a:r>
              <a:rPr lang="de-DE" sz="2000" dirty="0"/>
              <a:t> </a:t>
            </a:r>
            <a:r>
              <a:rPr lang="de-DE" sz="2000" dirty="0" err="1"/>
              <a:t>confers</a:t>
            </a:r>
            <a:r>
              <a:rPr lang="de-DE" sz="2000" dirty="0"/>
              <a:t> </a:t>
            </a:r>
            <a:r>
              <a:rPr lang="de-DE" sz="2000" dirty="0" err="1"/>
              <a:t>rights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obligations</a:t>
            </a:r>
            <a:r>
              <a:rPr lang="de-DE" sz="2000" dirty="0"/>
              <a:t> on </a:t>
            </a:r>
            <a:r>
              <a:rPr lang="de-DE" sz="2000" dirty="0" err="1"/>
              <a:t>unmarried</a:t>
            </a:r>
            <a:r>
              <a:rPr lang="de-DE" sz="2000" dirty="0"/>
              <a:t> </a:t>
            </a:r>
            <a:r>
              <a:rPr lang="de-DE" sz="2000" dirty="0" err="1"/>
              <a:t>couples</a:t>
            </a:r>
            <a:r>
              <a:rPr lang="de-DE" sz="2000" dirty="0"/>
              <a:t>, </a:t>
            </a:r>
            <a:r>
              <a:rPr lang="de-DE" sz="2000" dirty="0" err="1"/>
              <a:t>member</a:t>
            </a:r>
            <a:r>
              <a:rPr lang="de-DE" sz="2000" dirty="0"/>
              <a:t> </a:t>
            </a:r>
            <a:r>
              <a:rPr lang="de-DE" sz="2000" dirty="0" err="1"/>
              <a:t>states</a:t>
            </a:r>
            <a:r>
              <a:rPr lang="de-DE" sz="2000" dirty="0"/>
              <a:t> </a:t>
            </a:r>
            <a:r>
              <a:rPr lang="de-DE" sz="2000" dirty="0" err="1"/>
              <a:t>should</a:t>
            </a:r>
            <a:r>
              <a:rPr lang="de-DE" sz="2000" dirty="0"/>
              <a:t> </a:t>
            </a:r>
            <a:r>
              <a:rPr lang="de-DE" sz="2000" dirty="0" err="1"/>
              <a:t>ensure</a:t>
            </a:r>
            <a:r>
              <a:rPr lang="de-DE" sz="2000" dirty="0"/>
              <a:t> </a:t>
            </a:r>
            <a:r>
              <a:rPr lang="de-DE" sz="2000" dirty="0" err="1"/>
              <a:t>that</a:t>
            </a:r>
            <a:r>
              <a:rPr lang="de-DE" sz="2000" dirty="0"/>
              <a:t> </a:t>
            </a:r>
            <a:r>
              <a:rPr lang="de-DE" sz="2000" dirty="0" err="1"/>
              <a:t>it</a:t>
            </a:r>
            <a:r>
              <a:rPr lang="de-DE" sz="2000" dirty="0"/>
              <a:t> </a:t>
            </a:r>
            <a:r>
              <a:rPr lang="de-DE" sz="2000" dirty="0" err="1"/>
              <a:t>appli</a:t>
            </a:r>
            <a:r>
              <a:rPr lang="en-GB" sz="2000" dirty="0" err="1"/>
              <a:t>es</a:t>
            </a:r>
            <a:r>
              <a:rPr lang="en-GB" sz="2000" dirty="0"/>
              <a:t> in a non-discriminatory way to both same-sex and different-sex couples, including with respect to survivor’s pension benefits and tenancy rights</a:t>
            </a:r>
            <a:r>
              <a:rPr lang="en-GB" sz="20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de-DE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de-DE" sz="2000" dirty="0" smtClean="0"/>
              <a:t>-&gt; </a:t>
            </a:r>
            <a:r>
              <a:rPr lang="de-DE" sz="2000" dirty="0" err="1" smtClean="0"/>
              <a:t>implements</a:t>
            </a:r>
            <a:r>
              <a:rPr lang="de-DE" sz="2000" dirty="0" smtClean="0"/>
              <a:t> </a:t>
            </a:r>
            <a:r>
              <a:rPr lang="de-DE" sz="2000" dirty="0" err="1" smtClean="0"/>
              <a:t>ECtHR</a:t>
            </a:r>
            <a:r>
              <a:rPr lang="de-DE" sz="2000" dirty="0" smtClean="0"/>
              <a:t>: </a:t>
            </a:r>
            <a:r>
              <a:rPr lang="de-DE" sz="2000" i="1" dirty="0" smtClean="0"/>
              <a:t>Karner</a:t>
            </a:r>
            <a:r>
              <a:rPr lang="de-DE" sz="2000" dirty="0" smtClean="0"/>
              <a:t> (2003) (</a:t>
            </a:r>
            <a:r>
              <a:rPr lang="de-DE" sz="2000" dirty="0" err="1" smtClean="0"/>
              <a:t>confirmed</a:t>
            </a:r>
            <a:r>
              <a:rPr lang="de-DE" sz="2000" dirty="0" smtClean="0"/>
              <a:t> in </a:t>
            </a:r>
            <a:r>
              <a:rPr lang="de-DE" sz="2000" i="1" dirty="0" err="1" smtClean="0"/>
              <a:t>Kozak</a:t>
            </a:r>
            <a:r>
              <a:rPr lang="de-DE" sz="2000" dirty="0" smtClean="0"/>
              <a:t> 2010,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de-DE" sz="2000" i="1" dirty="0"/>
              <a:t>	</a:t>
            </a:r>
            <a:r>
              <a:rPr lang="de-DE" sz="2000" i="1" dirty="0" smtClean="0"/>
              <a:t>	           P.B. &amp; J.S.</a:t>
            </a:r>
            <a:r>
              <a:rPr lang="de-DE" sz="2000" dirty="0" smtClean="0"/>
              <a:t> 2010, </a:t>
            </a:r>
            <a:r>
              <a:rPr lang="de-DE" sz="2000" i="1" dirty="0" smtClean="0"/>
              <a:t>J.M.</a:t>
            </a:r>
            <a:r>
              <a:rPr lang="de-DE" sz="2000" dirty="0" smtClean="0"/>
              <a:t> 2010)</a:t>
            </a:r>
          </a:p>
          <a:p>
            <a:pPr marL="0" indent="0" algn="just">
              <a:buNone/>
            </a:pPr>
            <a:endParaRPr lang="de-DE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GB" sz="2000" dirty="0" smtClean="0"/>
              <a:t>24. Where </a:t>
            </a:r>
            <a:r>
              <a:rPr lang="en-GB" sz="2000" dirty="0"/>
              <a:t>national legislation recognises registered same-sex partnerships, member states should seek to ensure that their legal status and their rights and obligations are equivalent to those of heterosexual couples in a comparable situation</a:t>
            </a:r>
            <a:r>
              <a:rPr lang="en-GB" sz="20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GB" sz="2000" dirty="0" smtClean="0"/>
              <a:t>-&gt; implements ECJ: </a:t>
            </a:r>
            <a:r>
              <a:rPr lang="en-GB" sz="2000" i="1" dirty="0" smtClean="0"/>
              <a:t>Maruko</a:t>
            </a:r>
            <a:r>
              <a:rPr lang="en-GB" sz="2000" dirty="0" smtClean="0"/>
              <a:t> (2008) (confirmed in </a:t>
            </a:r>
            <a:r>
              <a:rPr lang="en-GB" sz="2000" i="1" dirty="0" err="1" smtClean="0"/>
              <a:t>Römer</a:t>
            </a:r>
            <a:r>
              <a:rPr lang="en-GB" sz="2000" dirty="0" smtClean="0"/>
              <a:t> 2011)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8431161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r>
              <a:rPr lang="de-DE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I. </a:t>
            </a:r>
            <a:br>
              <a:rPr lang="de-DE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Tadao</a:t>
            </a:r>
            <a:r>
              <a:rPr lang="de-DE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Maruko</a:t>
            </a:r>
            <a:r>
              <a:rPr lang="de-DE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gegen</a:t>
            </a:r>
            <a:br>
              <a:rPr lang="de-DE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Versorgungsanstalt der deutschen Bühnen (</a:t>
            </a:r>
            <a:r>
              <a:rPr lang="de-DE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VddB</a:t>
            </a:r>
            <a:r>
              <a:rPr lang="de-DE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br>
              <a:rPr lang="de-DE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(C-267/06)</a:t>
            </a:r>
            <a:endParaRPr lang="de-DE" sz="2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000" i="1" dirty="0"/>
              <a:t>Hans </a:t>
            </a:r>
            <a:r>
              <a:rPr lang="de-DE" sz="2000" i="1" dirty="0" err="1"/>
              <a:t>Hettinger</a:t>
            </a:r>
            <a:r>
              <a:rPr lang="de-DE" sz="2000" i="1" dirty="0"/>
              <a:t>:  </a:t>
            </a:r>
            <a:r>
              <a:rPr lang="de-DE" sz="2000" dirty="0"/>
              <a:t>-&gt; </a:t>
            </a:r>
            <a:r>
              <a:rPr lang="de-DE" sz="2000" dirty="0" err="1"/>
              <a:t>costume</a:t>
            </a:r>
            <a:r>
              <a:rPr lang="de-DE" sz="2000" dirty="0"/>
              <a:t> </a:t>
            </a:r>
            <a:r>
              <a:rPr lang="de-DE" sz="2000" dirty="0" err="1"/>
              <a:t>designer</a:t>
            </a: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/>
              <a:t>			   -&gt; 45 </a:t>
            </a:r>
            <a:r>
              <a:rPr lang="de-DE" sz="2000" dirty="0" err="1"/>
              <a:t>years</a:t>
            </a:r>
            <a:r>
              <a:rPr lang="de-DE" sz="2000" dirty="0"/>
              <a:t> </a:t>
            </a:r>
            <a:r>
              <a:rPr lang="de-DE" sz="2000" dirty="0" err="1"/>
              <a:t>member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VddB</a:t>
            </a: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/>
              <a:t>			   -&gt; 45 </a:t>
            </a:r>
            <a:r>
              <a:rPr lang="de-DE" sz="2000" dirty="0" err="1"/>
              <a:t>years</a:t>
            </a:r>
            <a:r>
              <a:rPr lang="de-DE" sz="2000" dirty="0"/>
              <a:t> </a:t>
            </a:r>
            <a:r>
              <a:rPr lang="de-DE" sz="2000" dirty="0" err="1"/>
              <a:t>paid</a:t>
            </a:r>
            <a:r>
              <a:rPr lang="de-DE" sz="2000" dirty="0"/>
              <a:t> </a:t>
            </a:r>
            <a:r>
              <a:rPr lang="de-DE" sz="2000" dirty="0" err="1"/>
              <a:t>fees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VddB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his</a:t>
            </a:r>
            <a:r>
              <a:rPr lang="de-DE" sz="2000" dirty="0"/>
              <a:t> 			       	       heterosexual </a:t>
            </a:r>
            <a:r>
              <a:rPr lang="de-DE" sz="2000" dirty="0" err="1"/>
              <a:t>colleagues</a:t>
            </a:r>
            <a:r>
              <a:rPr lang="de-DE" sz="20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/>
              <a:t>			   -&gt; 13 </a:t>
            </a:r>
            <a:r>
              <a:rPr lang="de-DE" sz="2000" dirty="0" err="1"/>
              <a:t>years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partnership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Mr. </a:t>
            </a:r>
            <a:r>
              <a:rPr lang="de-DE" sz="2000" dirty="0" err="1"/>
              <a:t>Tadao</a:t>
            </a:r>
            <a:r>
              <a:rPr lang="de-DE" sz="2000" dirty="0"/>
              <a:t> 			       </a:t>
            </a:r>
            <a:r>
              <a:rPr lang="de-DE" sz="2000" dirty="0" err="1"/>
              <a:t>Maruko</a:t>
            </a: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/>
              <a:t>			  -&gt;  2001 registered </a:t>
            </a:r>
            <a:r>
              <a:rPr lang="de-DE" sz="2000" dirty="0" err="1"/>
              <a:t>their</a:t>
            </a:r>
            <a:r>
              <a:rPr lang="de-DE" sz="2000" dirty="0"/>
              <a:t> </a:t>
            </a:r>
            <a:r>
              <a:rPr lang="de-DE" sz="2000" dirty="0" err="1"/>
              <a:t>partnership</a:t>
            </a: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/>
              <a:t>			   -&gt; </a:t>
            </a:r>
            <a:r>
              <a:rPr lang="de-DE" sz="2000" dirty="0" err="1"/>
              <a:t>died</a:t>
            </a:r>
            <a:r>
              <a:rPr lang="de-DE" sz="2000" dirty="0"/>
              <a:t> 2005 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i="1" dirty="0" err="1"/>
              <a:t>VddB</a:t>
            </a:r>
            <a:r>
              <a:rPr lang="de-DE" sz="2000" i="1" dirty="0"/>
              <a:t>:		  </a:t>
            </a:r>
            <a:r>
              <a:rPr lang="de-DE" sz="2000" dirty="0"/>
              <a:t> -&gt; </a:t>
            </a:r>
            <a:r>
              <a:rPr lang="de-DE" sz="2000" dirty="0" err="1"/>
              <a:t>survivors</a:t>
            </a:r>
            <a:r>
              <a:rPr lang="de-DE" sz="2000" dirty="0"/>
              <a:t> </a:t>
            </a:r>
            <a:r>
              <a:rPr lang="de-DE" sz="2000" dirty="0" err="1"/>
              <a:t>benefits</a:t>
            </a:r>
            <a:r>
              <a:rPr lang="de-DE" sz="2000" dirty="0"/>
              <a:t> </a:t>
            </a:r>
            <a:r>
              <a:rPr lang="de-DE" sz="2000" dirty="0" err="1"/>
              <a:t>only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married</a:t>
            </a:r>
            <a:r>
              <a:rPr lang="de-DE" sz="2000" dirty="0"/>
              <a:t> </a:t>
            </a:r>
            <a:r>
              <a:rPr lang="de-DE" sz="2000" dirty="0" err="1"/>
              <a:t>partners</a:t>
            </a: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/>
              <a:t>			   -&gt;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pension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Tadao</a:t>
            </a:r>
            <a:r>
              <a:rPr lang="de-DE" sz="2000" dirty="0"/>
              <a:t> </a:t>
            </a:r>
            <a:r>
              <a:rPr lang="de-DE" sz="2000" dirty="0" err="1"/>
              <a:t>Maruko</a:t>
            </a: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i="1" dirty="0" err="1"/>
              <a:t>Tadao</a:t>
            </a:r>
            <a:r>
              <a:rPr lang="de-DE" sz="2000" i="1" dirty="0"/>
              <a:t> </a:t>
            </a:r>
            <a:r>
              <a:rPr lang="de-DE" sz="2000" i="1" dirty="0" err="1"/>
              <a:t>Maruko</a:t>
            </a:r>
            <a:r>
              <a:rPr lang="de-DE" sz="2000" i="1" dirty="0"/>
              <a:t>: </a:t>
            </a:r>
            <a:r>
              <a:rPr lang="de-DE" sz="2000" dirty="0"/>
              <a:t> -&gt; legal </a:t>
            </a:r>
            <a:r>
              <a:rPr lang="de-DE" sz="2000" dirty="0" err="1"/>
              <a:t>action</a:t>
            </a:r>
            <a:r>
              <a:rPr lang="de-DE" sz="20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/>
              <a:t>			    (</a:t>
            </a:r>
            <a:r>
              <a:rPr lang="de-DE" sz="2000" dirty="0" err="1"/>
              <a:t>BayrVG</a:t>
            </a:r>
            <a:r>
              <a:rPr lang="de-DE" sz="2000" dirty="0"/>
              <a:t> München M 3 K 05.1595)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/>
      <p:bldP spid="1863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i="1" dirty="0" err="1"/>
              <a:t>BayrVG</a:t>
            </a:r>
            <a:r>
              <a:rPr lang="en-GB" sz="2400" i="1" dirty="0"/>
              <a:t>:</a:t>
            </a:r>
            <a:r>
              <a:rPr lang="en-GB" sz="2200" dirty="0"/>
              <a:t> referral for a preliminary ruling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200" dirty="0"/>
              <a:t>		1. direct discrimination?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200" dirty="0"/>
              <a:t>		2. discrimination justified by recital 22?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200" dirty="0"/>
          </a:p>
          <a:p>
            <a:pPr>
              <a:lnSpc>
                <a:spcPct val="90000"/>
              </a:lnSpc>
              <a:buFontTx/>
              <a:buNone/>
            </a:pPr>
            <a:endParaRPr lang="en-GB" sz="22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200" b="1" dirty="0"/>
              <a:t>Recital 22: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800" dirty="0"/>
              <a:t>“This Directive is without prejudice to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800" dirty="0"/>
              <a:t>national laws on marital status and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800" dirty="0"/>
              <a:t>the benefits dependent thereon.”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  <a:p>
            <a:pPr>
              <a:lnSpc>
                <a:spcPct val="90000"/>
              </a:lnSpc>
              <a:buFontTx/>
              <a:buNone/>
            </a:pPr>
            <a:endParaRPr lang="en-GB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200" i="1" dirty="0" err="1"/>
              <a:t>VddB</a:t>
            </a:r>
            <a:r>
              <a:rPr lang="en-GB" sz="2200" i="1" dirty="0"/>
              <a:t> &amp; UK</a:t>
            </a:r>
            <a:r>
              <a:rPr lang="en-GB" sz="2200" dirty="0"/>
              <a:t> -&gt; unequal treatment of married couples and 			registered couples are outside of the scope of the 		Directive (due to recital 22)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The Judgment</a:t>
            </a:r>
            <a:r>
              <a:rPr lang="de-DE" sz="2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de-DE" sz="2200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1600"/>
              <a:t>(Grand Chamber, 01.04.2008)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435975" cy="4713288"/>
          </a:xfrm>
        </p:spPr>
        <p:txBody>
          <a:bodyPr/>
          <a:lstStyle/>
          <a:p>
            <a:pPr marL="182563" indent="-182563">
              <a:lnSpc>
                <a:spcPct val="80000"/>
              </a:lnSpc>
            </a:pPr>
            <a:r>
              <a:rPr lang="en-GB" sz="2000" i="1"/>
              <a:t>Recital 22: </a:t>
            </a:r>
          </a:p>
          <a:p>
            <a:pPr marL="182563" indent="-182563">
              <a:lnSpc>
                <a:spcPct val="80000"/>
              </a:lnSpc>
              <a:buFontTx/>
              <a:buNone/>
            </a:pPr>
            <a:r>
              <a:rPr lang="en-GB" sz="2000"/>
              <a:t>	Recital 22 cannot affect the application of the Directive (par. 59f)</a:t>
            </a:r>
          </a:p>
          <a:p>
            <a:pPr marL="182563" indent="-182563">
              <a:lnSpc>
                <a:spcPct val="80000"/>
              </a:lnSpc>
              <a:buFontTx/>
              <a:buNone/>
            </a:pPr>
            <a:endParaRPr lang="en-GB" sz="2000"/>
          </a:p>
          <a:p>
            <a:pPr marL="182563" indent="-182563">
              <a:lnSpc>
                <a:spcPct val="80000"/>
              </a:lnSpc>
            </a:pPr>
            <a:r>
              <a:rPr lang="en-GB" sz="2000"/>
              <a:t> </a:t>
            </a:r>
            <a:r>
              <a:rPr lang="en-GB" sz="2000" i="1"/>
              <a:t>Direct Discrimination</a:t>
            </a:r>
          </a:p>
          <a:p>
            <a:pPr marL="182563" indent="-182563">
              <a:lnSpc>
                <a:spcPct val="80000"/>
              </a:lnSpc>
              <a:buFontTx/>
              <a:buNone/>
            </a:pPr>
            <a:r>
              <a:rPr lang="en-GB" sz="2000"/>
              <a:t>	 -&gt; if registered partners „in comparable situation“ as married partners (par. 70-73)</a:t>
            </a:r>
          </a:p>
          <a:p>
            <a:pPr marL="182563" indent="-182563">
              <a:lnSpc>
                <a:spcPct val="80000"/>
              </a:lnSpc>
              <a:buFontTx/>
              <a:buNone/>
            </a:pPr>
            <a:r>
              <a:rPr lang="en-GB" sz="2000"/>
              <a:t>		</a:t>
            </a:r>
          </a:p>
          <a:p>
            <a:pPr marL="182563" indent="-182563" algn="ctr">
              <a:lnSpc>
                <a:spcPct val="80000"/>
              </a:lnSpc>
              <a:buFontTx/>
              <a:buNone/>
            </a:pPr>
            <a:r>
              <a:rPr lang="en-GB" sz="2000"/>
              <a:t>Art. 2 par. 1 lit. a Dir 2000/78/EC: </a:t>
            </a:r>
          </a:p>
          <a:p>
            <a:pPr marL="182563" indent="-182563" algn="ctr">
              <a:lnSpc>
                <a:spcPct val="80000"/>
              </a:lnSpc>
              <a:buFontTx/>
              <a:buNone/>
            </a:pPr>
            <a:r>
              <a:rPr lang="en-GB" sz="2000"/>
              <a:t>“direct discrimination …where one person is treated less favourably </a:t>
            </a:r>
          </a:p>
          <a:p>
            <a:pPr marL="182563" indent="-182563" algn="ctr">
              <a:lnSpc>
                <a:spcPct val="80000"/>
              </a:lnSpc>
              <a:buFontTx/>
              <a:buNone/>
            </a:pPr>
            <a:r>
              <a:rPr lang="en-GB" sz="2000"/>
              <a:t>than another … in a comparable situation,“</a:t>
            </a:r>
          </a:p>
          <a:p>
            <a:pPr marL="182563" indent="-182563">
              <a:lnSpc>
                <a:spcPct val="80000"/>
              </a:lnSpc>
              <a:buFontTx/>
              <a:buNone/>
            </a:pPr>
            <a:endParaRPr lang="en-GB" sz="2000"/>
          </a:p>
          <a:p>
            <a:pPr marL="182563" indent="-182563">
              <a:lnSpc>
                <a:spcPct val="80000"/>
              </a:lnSpc>
              <a:buFontTx/>
              <a:buNone/>
            </a:pPr>
            <a:r>
              <a:rPr lang="en-GB" sz="2000"/>
              <a:t>		-&gt; Justification only possible under Art. 4 Abs. 1 („genuine and 		    	    determining occupational requirement“)</a:t>
            </a:r>
          </a:p>
          <a:p>
            <a:pPr marL="182563" indent="-182563">
              <a:lnSpc>
                <a:spcPct val="80000"/>
              </a:lnSpc>
              <a:buFontTx/>
              <a:buNone/>
            </a:pPr>
            <a:endParaRPr lang="en-GB" sz="2000"/>
          </a:p>
          <a:p>
            <a:pPr marL="182563" indent="-182563">
              <a:lnSpc>
                <a:spcPct val="80000"/>
              </a:lnSpc>
              <a:buFontTx/>
              <a:buNone/>
            </a:pPr>
            <a:endParaRPr lang="en-GB" sz="20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7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7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97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/>
      <p:bldP spid="19763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33413"/>
          </a:xfrm>
        </p:spPr>
        <p:txBody>
          <a:bodyPr/>
          <a:lstStyle/>
          <a:p>
            <a:pPr algn="l"/>
            <a:r>
              <a:rPr lang="de-DE" sz="2400" i="1"/>
              <a:t>The „comparable situation“</a:t>
            </a:r>
            <a:r>
              <a:rPr lang="de-DE" sz="4000" i="1"/>
              <a:t> 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(1) formally: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determination is task of the national court (par. 72f)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(2) in substance: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9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-&gt; „Comparability“, not „Identity“ (par. 69)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9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-&gt; „</a:t>
            </a:r>
            <a:r>
              <a:rPr lang="de-DE" sz="2000"/>
              <a:t>so far as concerns that survivor’s benefit</a:t>
            </a:r>
            <a:r>
              <a:rPr lang="en-GB" sz="2000"/>
              <a:t>“ (par. 73)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9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-&gt; individual-concrete comparison with the „situation comparable to that of a spouse who is entitled to the survivor’s benefit provided for under the occupational pension scheme managed by the VddB.“ (par. 73)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9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-&gt; criteria of the national court (par. 62, 69):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    (a) formally constituted for life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    (b) </a:t>
            </a:r>
            <a:r>
              <a:rPr lang="de-DE" sz="2000"/>
              <a:t>union of mutual support and assistance </a:t>
            </a:r>
            <a:endParaRPr lang="en-GB" sz="20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	</a:t>
            </a:r>
            <a:endParaRPr lang="en-GB" sz="9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8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8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8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8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8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86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/>
      <p:bldP spid="19865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-&gt; ECJ does not object to these criteria and explicitly says :</a:t>
            </a:r>
            <a:endParaRPr lang="en-GB" sz="1000"/>
          </a:p>
          <a:p>
            <a:pPr>
              <a:lnSpc>
                <a:spcPct val="80000"/>
              </a:lnSpc>
              <a:buFontTx/>
              <a:buNone/>
            </a:pPr>
            <a:r>
              <a:rPr lang="en-GB" sz="10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/>
              <a:t>		„</a:t>
            </a:r>
            <a:r>
              <a:rPr lang="de-DE" sz="2400" b="1"/>
              <a:t>The combined provisions of Articles 1 and 2 of 	Directive 2000/78 preclude legislation </a:t>
            </a:r>
            <a:r>
              <a:rPr lang="de-DE" sz="2400" b="1" u="sng"/>
              <a:t>such as </a:t>
            </a:r>
            <a:r>
              <a:rPr lang="de-DE" sz="2400" b="1"/>
              <a:t>	</a:t>
            </a:r>
            <a:r>
              <a:rPr lang="de-DE" sz="2400" b="1" u="sng"/>
              <a:t>that at issue in the main proceedings </a:t>
            </a:r>
            <a:r>
              <a:rPr lang="de-DE" sz="2400" b="1"/>
              <a:t>…“</a:t>
            </a:r>
            <a:endParaRPr lang="en-GB" sz="24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		(emphasis added)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-&gt; Compare to the judgment in </a:t>
            </a:r>
            <a:r>
              <a:rPr lang="en-GB" sz="2400" i="1"/>
              <a:t>Palacios</a:t>
            </a:r>
            <a:r>
              <a:rPr lang="en-GB" sz="2400"/>
              <a:t> (2007):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	“The prohibition on any discrimination on grounds of age … must be interpreted as not precluding national legislation </a:t>
            </a:r>
            <a:r>
              <a:rPr lang="en-GB" sz="2400" b="1" u="sng"/>
              <a:t>such as that at issue in the main proceedings</a:t>
            </a:r>
            <a:r>
              <a:rPr lang="en-GB" sz="2400"/>
              <a:t>, …, </a:t>
            </a:r>
            <a:r>
              <a:rPr lang="en-GB" sz="2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where</a:t>
            </a:r>
            <a:r>
              <a:rPr lang="en-GB" sz="2400"/>
              <a:t> …[follow criteria which the national court has to apply in determining compatibility with community law]” (emphasis added)</a:t>
            </a:r>
            <a:endParaRPr lang="de-DE" sz="24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152525"/>
          </a:xfrm>
        </p:spPr>
        <p:txBody>
          <a:bodyPr/>
          <a:lstStyle/>
          <a:p>
            <a:r>
              <a:rPr lang="de-DE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II.</a:t>
            </a:r>
            <a:br>
              <a:rPr lang="de-DE" sz="32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The Reaction of German High Courts</a:t>
            </a:r>
            <a:br>
              <a:rPr lang="de-DE" sz="32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(decisions on family allowance for civil servants, § 40 Abs. 1 Nr. 1 BBesG)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de-DE" sz="1600" b="1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b="1"/>
              <a:t>Federal Administrative Court („Bundesverwaltungsgericht“)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b="1"/>
              <a:t>(2 C 33.06, 15.11.2007)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b="1"/>
              <a:t>Federal Constitutional Court („Bundesverfassungsgericht“)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b="1"/>
              <a:t>(2 BvR 1830/06</a:t>
            </a:r>
            <a:r>
              <a:rPr lang="de-DE" sz="2000"/>
              <a:t> </a:t>
            </a:r>
            <a:r>
              <a:rPr lang="de-DE" sz="2000" b="1"/>
              <a:t>, 06.05.2008)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No comparability, 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-&gt; RP and marriage are not identical 	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    (differences for instance regarding social benefits for civil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 	    servants, in tax legislation and joint adoption)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-&gt; complete or general equalization was neither created nor intended by the legislator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-&gt; irrelevant that civil law maintenance-obligations are identical (in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	    marriage and RP)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/>
              <a:t>-&gt; married partner typically dependent, registered partners not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99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  <p:bldP spid="19968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III.</a:t>
            </a:r>
            <a:br>
              <a:rPr lang="de-DE" sz="40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The Case </a:t>
            </a:r>
            <a:r>
              <a:rPr lang="de-DE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Jürgen Römer</a:t>
            </a:r>
            <a:r>
              <a:rPr lang="de-DE" sz="1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de-DE" sz="14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b="1"/>
              <a:t>(C-147/08)</a:t>
            </a:r>
            <a:endParaRPr lang="de-DE" sz="2000" b="1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</p:spPr>
        <p:txBody>
          <a:bodyPr/>
          <a:lstStyle/>
          <a:p>
            <a:pPr>
              <a:buFontTx/>
              <a:buNone/>
            </a:pPr>
            <a:r>
              <a:rPr lang="en-GB" sz="2800" b="1"/>
              <a:t> 	</a:t>
            </a:r>
            <a:r>
              <a:rPr lang="en-GB" sz="2800"/>
              <a:t>-&gt; higher retirement pension for employee with married partner then for employee with RP 	</a:t>
            </a:r>
          </a:p>
          <a:p>
            <a:pPr>
              <a:buFontTx/>
              <a:buNone/>
            </a:pPr>
            <a:r>
              <a:rPr lang="en-GB" sz="2800"/>
              <a:t>	-&gt; even if married partner has higher income then employee and they have no children </a:t>
            </a:r>
          </a:p>
          <a:p>
            <a:pPr>
              <a:buFontTx/>
              <a:buNone/>
            </a:pPr>
            <a:r>
              <a:rPr lang="en-GB" sz="2800"/>
              <a:t>	-&gt; even if RP is in need of alimony by the employee and they have to care for children </a:t>
            </a:r>
          </a:p>
          <a:p>
            <a:pPr>
              <a:buFontTx/>
              <a:buNone/>
            </a:pPr>
            <a:r>
              <a:rPr lang="en-GB" sz="2800"/>
              <a:t>	-&gt; will the ECJ specify or extend the Maruko-judgment? </a:t>
            </a:r>
          </a:p>
          <a:p>
            <a:pPr>
              <a:buFontTx/>
              <a:buNone/>
            </a:pPr>
            <a:r>
              <a:rPr lang="en-GB" sz="2800"/>
              <a:t>	-&gt; Will it rule on indirect discrimination?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uiExpand="1" build="p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469</Words>
  <Application>Microsoft Office PowerPoint</Application>
  <PresentationFormat>Bildschirmpräsentation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Standarddesign</vt:lpstr>
      <vt:lpstr>   </vt:lpstr>
      <vt:lpstr>Committee of Ministers of the Council of Europe Recommendation CM/Rec(2010)5  to member states on measures to combat discrimination  on grounds of sexual orientation or gender identity  (31 March 2010) </vt:lpstr>
      <vt:lpstr>I.  Tadao Maruko gegen Versorgungsanstalt der deutschen Bühnen (VddB)  (C-267/06)</vt:lpstr>
      <vt:lpstr>PowerPoint-Präsentation</vt:lpstr>
      <vt:lpstr>The Judgment  (Grand Chamber, 01.04.2008)</vt:lpstr>
      <vt:lpstr>The „comparable situation“ </vt:lpstr>
      <vt:lpstr>PowerPoint-Präsentation</vt:lpstr>
      <vt:lpstr>II. The Reaction of German High Courts (decisions on family allowance for civil servants, § 40 Abs. 1 Nr. 1 BBesG)</vt:lpstr>
      <vt:lpstr>III. The Case Jürgen Römer  (C-147/08)</vt:lpstr>
      <vt:lpstr>The Judgment  (Grand Chamber, 10.05.2011)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HG</dc:creator>
  <cp:lastModifiedBy>RA Dr. Helmut Graupner</cp:lastModifiedBy>
  <cp:revision>145</cp:revision>
  <dcterms:created xsi:type="dcterms:W3CDTF">2006-06-06T10:36:17Z</dcterms:created>
  <dcterms:modified xsi:type="dcterms:W3CDTF">2012-03-13T23:12:29Z</dcterms:modified>
</cp:coreProperties>
</file>